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6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2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2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6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9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9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575F-56D4-410D-BF22-C085B9957FE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21538-7677-4E29-9363-9A35BF2D7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 smtClean="0">
                <a:latin typeface="+mn-lt"/>
              </a:rPr>
              <a:t>משפ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</a:t>
            </a:r>
            <a:r>
              <a:rPr lang="he-IL" dirty="0" smtClean="0">
                <a:latin typeface="+mn-lt"/>
              </a:rPr>
              <a:t> המספרי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>
                <a:latin typeface="+mn-lt"/>
              </a:rPr>
              <a:t> </a:t>
            </a:r>
            <a:r>
              <a:rPr lang="he-IL" dirty="0" err="1" smtClean="0">
                <a:latin typeface="+mn-lt"/>
              </a:rPr>
              <a:t>הראשוניי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נב</a:t>
            </a:r>
            <a:r>
              <a:rPr lang="en-US" dirty="0" smtClean="0"/>
              <a:t>ח</a:t>
            </a:r>
            <a:r>
              <a:rPr lang="he-IL" dirty="0" err="1" smtClean="0"/>
              <a:t>רת</a:t>
            </a:r>
            <a:r>
              <a:rPr lang="he-IL" dirty="0" smtClean="0"/>
              <a:t> ישראל </a:t>
            </a:r>
            <a:r>
              <a:rPr lang="he-IL" dirty="0" err="1" smtClean="0"/>
              <a:t>במתמ</a:t>
            </a:r>
            <a:r>
              <a:rPr lang="en-US" dirty="0" smtClean="0"/>
              <a:t>ט</a:t>
            </a:r>
            <a:r>
              <a:rPr lang="he-IL" dirty="0" smtClean="0"/>
              <a:t>יקה 5782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מכפלת </a:t>
            </a:r>
            <a:r>
              <a:rPr lang="he-IL" dirty="0" err="1" smtClean="0"/>
              <a:t>אוילר</a:t>
            </a:r>
            <a:r>
              <a:rPr lang="he-IL" dirty="0" smtClean="0"/>
              <a:t> - המש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ך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he-IL" dirty="0" smtClean="0"/>
                  <a:t>איזה פונקציות כפליות את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מכירי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?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 smtClean="0"/>
                  <a:t>דוגמה: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undOvr"/>
                          <m:grow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64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 smtClean="0"/>
                  <a:t>ה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ט</a:t>
                </a:r>
                <a:r>
                  <a:rPr lang="he-IL" dirty="0" err="1" smtClean="0"/>
                  <a:t>ור</a:t>
                </a:r>
                <a:r>
                  <a:rPr lang="he-IL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subHide m:val="on"/>
                        <m:supHide m:val="on"/>
                        <m:ctrlPr>
                          <a:rPr lang="he-IL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he-I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e-IL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e-IL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e-IL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he-IL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1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𝜁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6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נגזרת לוגריתמית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 algn="r" rtl="1">
                  <a:buNone/>
                </a:pPr>
                <a:r>
                  <a:rPr lang="he-IL" dirty="0" smtClean="0"/>
                  <a:t>נגזרת מודדת קצב שינוי. נגזרת לוגריתמית מודדת קצב שינוי "בא</a:t>
                </a:r>
                <a:r>
                  <a:rPr lang="en-US" dirty="0" smtClean="0"/>
                  <a:t>ח</a:t>
                </a:r>
                <a:r>
                  <a:rPr lang="he-IL" dirty="0" err="1" smtClean="0"/>
                  <a:t>וזי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".</a:t>
                </a:r>
              </a:p>
              <a:p>
                <a:pPr marL="0" indent="0" algn="r" rtl="1">
                  <a:buNone/>
                </a:pPr>
                <a:r>
                  <a:rPr lang="he-IL" dirty="0" smtClean="0"/>
                  <a:t>א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מדובר בגודל שהשינוי בא</a:t>
                </a:r>
                <a:r>
                  <a:rPr lang="en-US" dirty="0" smtClean="0"/>
                  <a:t>ח</a:t>
                </a:r>
                <a:r>
                  <a:rPr lang="he-IL" dirty="0" err="1" smtClean="0"/>
                  <a:t>וזי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יותר </a:t>
                </a:r>
                <a:r>
                  <a:rPr lang="he-IL" dirty="0" err="1" smtClean="0"/>
                  <a:t>רלוונ</a:t>
                </a:r>
                <a:r>
                  <a:rPr lang="en-US" dirty="0" smtClean="0"/>
                  <a:t>ט</a:t>
                </a:r>
                <a:r>
                  <a:rPr lang="he-IL" dirty="0" err="1" smtClean="0"/>
                  <a:t>ית</a:t>
                </a:r>
                <a:r>
                  <a:rPr lang="he-IL" dirty="0" smtClean="0"/>
                  <a:t> בו אז </a:t>
                </a:r>
                <a:r>
                  <a:rPr lang="en-US" dirty="0" smtClean="0"/>
                  <a:t>ע</a:t>
                </a:r>
                <a:r>
                  <a:rPr lang="he-IL" dirty="0" smtClean="0"/>
                  <a:t>די</a:t>
                </a:r>
                <a:r>
                  <a:rPr lang="en-US" dirty="0" smtClean="0"/>
                  <a:t>ף </a:t>
                </a:r>
                <a:r>
                  <a:rPr lang="he-IL" dirty="0" smtClean="0"/>
                  <a:t>ל</a:t>
                </a:r>
                <a:r>
                  <a:rPr lang="en-US" dirty="0" smtClean="0"/>
                  <a:t>ח</a:t>
                </a:r>
                <a:r>
                  <a:rPr lang="he-IL" dirty="0" smtClean="0"/>
                  <a:t>שוב </a:t>
                </a:r>
                <a:r>
                  <a:rPr lang="en-US" dirty="0" smtClean="0"/>
                  <a:t>ע</a:t>
                </a:r>
                <a:r>
                  <a:rPr lang="he-IL" dirty="0" smtClean="0"/>
                  <a:t>ל נגזרת לוגריתמית.</a:t>
                </a:r>
              </a:p>
              <a:p>
                <a:pPr marL="0" indent="0" algn="r" rtl="1">
                  <a:buNone/>
                </a:pPr>
                <a:r>
                  <a:rPr lang="he-IL" dirty="0" smtClean="0"/>
                  <a:t>דוגמאות:</a:t>
                </a:r>
              </a:p>
              <a:p>
                <a:pPr algn="r" rtl="1"/>
                <a:r>
                  <a:rPr lang="he-IL" dirty="0" smtClean="0"/>
                  <a:t>אינפלציה</a:t>
                </a:r>
                <a:endParaRPr lang="en-US" dirty="0" smtClean="0"/>
              </a:p>
              <a:p>
                <a:pPr algn="r" rtl="1"/>
                <a:r>
                  <a:rPr lang="he-IL" dirty="0" smtClean="0"/>
                  <a:t>ריבית</a:t>
                </a:r>
              </a:p>
              <a:p>
                <a:pPr algn="r" rtl="1"/>
                <a:r>
                  <a:rPr lang="he-IL" dirty="0" smtClean="0"/>
                  <a:t>גדול אוכלוסייה</a:t>
                </a:r>
              </a:p>
              <a:p>
                <a:pPr algn="r" rtl="1"/>
                <a:r>
                  <a:rPr lang="he-IL" dirty="0" smtClean="0"/>
                  <a:t>התפשטות של מגפה</a:t>
                </a:r>
              </a:p>
              <a:p>
                <a:pPr marL="0" indent="0" algn="r" rtl="1">
                  <a:buNone/>
                </a:pPr>
                <a:r>
                  <a:rPr lang="he-IL" b="1" dirty="0" smtClean="0"/>
                  <a:t>תרגיל:</a:t>
                </a:r>
                <a:r>
                  <a:rPr lang="he-IL" dirty="0" smtClean="0"/>
                  <a:t> הנגזרת הלוגריתמית של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he-IL" dirty="0" smtClean="0"/>
                  <a:t> היא:</a:t>
                </a:r>
                <a:endParaRPr lang="en-US" dirty="0" smtClean="0"/>
              </a:p>
              <a:p>
                <a:pPr marL="0" indent="0" algn="r" rtl="1">
                  <a:buNone/>
                </a:pPr>
                <a:endParaRPr lang="en-US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e-I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  <m:sup>
                          <m:r>
                            <a:rPr lang="he-IL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e-I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e-I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he-IL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r" rtl="1">
                  <a:buNone/>
                </a:pPr>
                <a:r>
                  <a:rPr lang="he-IL" b="1" dirty="0"/>
                  <a:t>תרגיל</a:t>
                </a:r>
                <a:r>
                  <a:rPr lang="he-IL" b="1" dirty="0" smtClean="0"/>
                  <a:t>:</a:t>
                </a:r>
                <a:r>
                  <a:rPr lang="en-US" b="1" dirty="0" smtClean="0"/>
                  <a:t> 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e-I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e-I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e-IL" i="1" smtClean="0">
                                      <a:latin typeface="Cambria Math" panose="02040503050406030204" pitchFamily="18" charset="0"/>
                                    </a:rPr>
                                    <m:t>𝑓𝑔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he-IL" i="1" smtClean="0">
                              <a:latin typeface="Cambria Math" panose="02040503050406030204" pitchFamily="18" charset="0"/>
                            </a:rPr>
                            <m:t>𝑓𝑞</m:t>
                          </m:r>
                        </m:den>
                      </m:f>
                      <m:r>
                        <a:rPr lang="he-I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he-IL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e-I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he-IL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he-IL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he-IL" dirty="0" smtClean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9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 smtClean="0"/>
                  <a:t>הנגזרת הלוגריתמית של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</a:rPr>
                      <m:t>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𝜁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𝜁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𝛬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e-IL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מסקנה: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𝛬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e-IL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80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0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כמה מספרי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/>
              <a:t> </a:t>
            </a:r>
            <a:r>
              <a:rPr lang="he-IL" dirty="0" err="1" smtClean="0"/>
              <a:t>ראשוניי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/>
              <a:t> יש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6141" y="169068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r" rtl="1">
                  <a:buNone/>
                </a:pPr>
                <a:r>
                  <a:rPr lang="he-IL" dirty="0" smtClean="0"/>
                  <a:t>כולכ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מכירי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את </a:t>
                </a:r>
                <a:r>
                  <a:rPr lang="he-IL" dirty="0" err="1" smtClean="0"/>
                  <a:t>ההוכ</a:t>
                </a:r>
                <a:r>
                  <a:rPr lang="en-US" dirty="0" smtClean="0"/>
                  <a:t>ח</a:t>
                </a:r>
                <a:r>
                  <a:rPr lang="he-IL" dirty="0" smtClean="0"/>
                  <a:t>ה של אוקלידס</a:t>
                </a:r>
                <a:r>
                  <a:rPr lang="en-US" dirty="0" smtClean="0"/>
                  <a:t>:</a:t>
                </a:r>
              </a:p>
              <a:p>
                <a:pPr marL="0" indent="0" algn="r" rtl="1">
                  <a:buNone/>
                </a:pPr>
                <a:endParaRPr lang="he-IL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 dirty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 dirty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0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r" rtl="1">
                  <a:buNone/>
                </a:pPr>
                <a:endParaRPr lang="he-IL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מה זה אומר </a:t>
                </a:r>
                <a:r>
                  <a:rPr lang="en-US" dirty="0" smtClean="0"/>
                  <a:t>ע</a:t>
                </a:r>
                <a:r>
                  <a:rPr lang="he-IL" dirty="0" smtClean="0"/>
                  <a:t>ל צפיפות </a:t>
                </a:r>
                <a:r>
                  <a:rPr lang="he-IL" dirty="0" err="1" smtClean="0"/>
                  <a:t>הראשוניי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?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 smtClean="0"/>
                  <a:t>מה א</a:t>
                </a:r>
                <a:r>
                  <a:rPr lang="en-US" dirty="0" smtClean="0"/>
                  <a:t>ח</a:t>
                </a:r>
                <a:r>
                  <a:rPr lang="he-IL" dirty="0" err="1" smtClean="0"/>
                  <a:t>וז</a:t>
                </a:r>
                <a:r>
                  <a:rPr lang="he-IL" dirty="0" smtClean="0"/>
                  <a:t> המספרי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 </a:t>
                </a:r>
                <a:r>
                  <a:rPr lang="he-IL" dirty="0" err="1" smtClean="0"/>
                  <a:t>הראשוניי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 בי</a:t>
                </a:r>
                <a:r>
                  <a:rPr lang="en-US" dirty="0" smtClean="0"/>
                  <a:t>ן</a:t>
                </a:r>
                <a:r>
                  <a:rPr lang="he-IL" dirty="0" smtClean="0"/>
                  <a:t> כל המספרי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? 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 smtClean="0"/>
                  <a:t>מה זה בכלל אומר?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141" y="1690688"/>
                <a:ext cx="10515600" cy="4351338"/>
              </a:xfrm>
              <a:blipFill>
                <a:blip r:embed="rId2"/>
                <a:stretch>
                  <a:fillRect t="-35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1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אי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ך</a:t>
            </a:r>
            <a:r>
              <a:rPr lang="he-IL" dirty="0" smtClean="0"/>
              <a:t> מודדי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/>
              <a:t> צפיפות </a:t>
            </a:r>
            <a:r>
              <a:rPr lang="he-IL" dirty="0" err="1" smtClean="0"/>
              <a:t>ראשוניי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)≔ </m:t>
                      </m:r>
                      <m:r>
                        <m:rPr>
                          <m:lit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#{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𝑝𝑟𝑖𝑚𝑒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lit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he-IL" dirty="0" smtClean="0"/>
                  <a:t> 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 smtClean="0"/>
                  <a:t>המספר הראשוני ה-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he-IL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he-IL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he-IL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𝑝𝑟𝑖𝑚𝑒</m:t>
                              </m:r>
                              <m:r>
                                <a:rPr lang="he-IL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כמה מהר / לא</a:t>
                </a:r>
                <a:r>
                  <a:rPr lang="en-US" dirty="0" smtClean="0"/>
                  <a:t>ט</a:t>
                </a:r>
                <a:r>
                  <a:rPr lang="he-IL" dirty="0" smtClean="0"/>
                  <a:t> הפונקציות האלו שואפות ל-0 או </a:t>
                </a:r>
                <a14:m>
                  <m:oMath xmlns:m="http://schemas.openxmlformats.org/officeDocument/2006/math">
                    <m:r>
                      <a:rPr lang="he-IL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he-IL" dirty="0" smtClean="0"/>
                  <a:t>?</a:t>
                </a:r>
              </a:p>
              <a:p>
                <a:pPr marL="0" indent="0" algn="r" rtl="1">
                  <a:buNone/>
                </a:pPr>
                <a:r>
                  <a:rPr lang="he-IL" b="1" dirty="0"/>
                  <a:t>תרגיל: </a:t>
                </a:r>
                <a:r>
                  <a:rPr lang="he-IL" dirty="0" smtClean="0"/>
                  <a:t>קבלו </a:t>
                </a:r>
                <a:r>
                  <a:rPr lang="en-US" dirty="0" smtClean="0"/>
                  <a:t>ח</a:t>
                </a:r>
                <a:r>
                  <a:rPr lang="he-IL" dirty="0" smtClean="0"/>
                  <a:t>סמי</a:t>
                </a:r>
                <a:r>
                  <a:rPr lang="en-US" dirty="0" smtClean="0"/>
                  <a:t>ם</a:t>
                </a:r>
                <a:r>
                  <a:rPr lang="he-IL" dirty="0" smtClean="0"/>
                  <a:t> </a:t>
                </a:r>
                <a:r>
                  <a:rPr lang="en-US" dirty="0" smtClean="0"/>
                  <a:t>ע</a:t>
                </a:r>
                <a:r>
                  <a:rPr lang="he-IL" dirty="0" smtClean="0"/>
                  <a:t>ל פונקציות אלו </a:t>
                </a:r>
                <a:r>
                  <a:rPr lang="he-IL" dirty="0" err="1" smtClean="0"/>
                  <a:t>מההוכ</a:t>
                </a:r>
                <a:r>
                  <a:rPr lang="en-US" dirty="0" smtClean="0"/>
                  <a:t>ח</a:t>
                </a:r>
                <a:r>
                  <a:rPr lang="he-IL" dirty="0" smtClean="0"/>
                  <a:t>ה של אוקלידס.</a:t>
                </a:r>
                <a:endParaRPr lang="en-US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r="-1159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6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 smtClean="0"/>
                  <a:t>אי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ך</a:t>
                </a:r>
                <a:r>
                  <a:rPr lang="he-IL" dirty="0" smtClean="0"/>
                  <a:t> משווי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ם</a:t>
                </a:r>
                <a:r>
                  <a:rPr lang="he-IL" dirty="0" smtClean="0"/>
                  <a:t> שאיפה ל -</a:t>
                </a:r>
                <a14:m>
                  <m:oMath xmlns:m="http://schemas.openxmlformats.org/officeDocument/2006/math">
                    <m:r>
                      <a:rPr lang="he-IL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he-IL" dirty="0" smtClean="0"/>
                  <a:t>  או ל-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7312"/>
                <a:ext cx="10515600" cy="4351338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 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1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func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 smtClean="0"/>
              </a:p>
              <a:p>
                <a:pPr marL="0" indent="0" algn="ctr">
                  <a:buNone/>
                </a:pPr>
                <a:endParaRPr lang="he-IL" dirty="0"/>
              </a:p>
              <a:p>
                <a:pPr marL="0" indent="0" algn="ctr">
                  <a:buNone/>
                </a:pPr>
                <a:r>
                  <a:rPr lang="he-IL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he-IL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he-IL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he-I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r>
                      <a:rPr lang="he-IL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𝑏𝑜𝑢𝑛𝑑𝑒𝑑</m:t>
                    </m:r>
                  </m:oMath>
                </a14:m>
                <a:endParaRPr lang="he-IL" dirty="0" smtClean="0"/>
              </a:p>
              <a:p>
                <a:pPr marL="0" indent="0" algn="ctr">
                  <a:buNone/>
                </a:pPr>
                <a:endParaRPr lang="he-IL" dirty="0" smtClean="0"/>
              </a:p>
              <a:p>
                <a:pPr marL="0" indent="0" algn="ctr">
                  <a:buNone/>
                </a:pPr>
                <a:r>
                  <a:rPr lang="he-IL" dirty="0" smtClean="0"/>
                  <a:t>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he-IL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⇔</m:t>
                    </m:r>
                    <m:d>
                      <m:dPr>
                        <m:begChr m:val="|"/>
                        <m:endChr m:val="|"/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den>
                        </m:f>
                      </m:e>
                    </m:d>
                    <m:r>
                      <a:rPr lang="he-IL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𝑏𝑜𝑢𝑛𝑑𝑒𝑑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7312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 smtClean="0"/>
              <a:t>משפ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</a:t>
            </a:r>
            <a:r>
              <a:rPr lang="he-IL" dirty="0" smtClean="0"/>
              <a:t> המספרי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/>
              <a:t> </a:t>
            </a:r>
            <a:r>
              <a:rPr lang="he-IL" dirty="0" err="1" smtClean="0"/>
              <a:t>הראשוניי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𝐿𝑖</m:t>
                      </m:r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i="1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limLoc m:val="undOvr"/>
                          <m:grow m:val="on"/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  <m:sup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he-IL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e-IL" i="1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he-I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e-IL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𝛬</m:t>
                          </m:r>
                          <m:d>
                            <m:dPr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r>
                  <a:rPr lang="he-IL" dirty="0"/>
                  <a:t>כאשר: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i="1">
                          <a:latin typeface="Cambria Math" panose="02040503050406030204" pitchFamily="18" charset="0"/>
                        </a:rPr>
                        <m:t>𝛬</m:t>
                      </m:r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he-I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he-IL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            </m:t>
                                    </m:r>
                                    <m: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  <m:t>ⅈ</m:t>
                                    </m:r>
                                    <m: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 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he-IL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                 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sz="3000" b="1" dirty="0"/>
                  <a:t>תרגיל: </a:t>
                </a:r>
                <a:r>
                  <a:rPr lang="he-IL" sz="3000" dirty="0" err="1"/>
                  <a:t>הוכי</a:t>
                </a:r>
                <a:r>
                  <a:rPr lang="en-US" sz="3000" dirty="0"/>
                  <a:t>ח</a:t>
                </a:r>
                <a:r>
                  <a:rPr lang="he-IL" sz="3000" dirty="0"/>
                  <a:t>ו שקילות הניסו</a:t>
                </a:r>
                <a:r>
                  <a:rPr lang="en-US" sz="3000" dirty="0"/>
                  <a:t>ח</a:t>
                </a:r>
                <a:r>
                  <a:rPr lang="he-IL" sz="3000" dirty="0"/>
                  <a:t>י</a:t>
                </a:r>
                <a:r>
                  <a:rPr lang="en-US" sz="3000" dirty="0"/>
                  <a:t>ם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r="-2353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e-IL" i="1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e-IL" i="1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he-I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e-IL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he-IL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6384175" y="1753985"/>
            <a:ext cx="8313" cy="423117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68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 smtClean="0"/>
              <a:t>היוריס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</a:t>
            </a:r>
            <a:r>
              <a:rPr lang="he-IL" dirty="0" smtClean="0"/>
              <a:t>יקה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!=</m:t>
                      </m:r>
                      <m:nary>
                        <m:naryPr>
                          <m:chr m:val="∏"/>
                          <m:limLoc m:val="undOvr"/>
                          <m:grow m:val="on"/>
                          <m:sup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+…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4400" dirty="0" smtClean="0"/>
              </a:p>
              <a:p>
                <a:pPr marL="0" indent="0">
                  <a:buNone/>
                </a:pPr>
                <a:endParaRPr lang="en-US" sz="4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i="1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 sz="440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d>
                          <m:func>
                            <m:func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4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4400" dirty="0" smtClean="0"/>
              </a:p>
              <a:p>
                <a:pPr marL="0" indent="0">
                  <a:buNone/>
                </a:pPr>
                <a:endParaRPr lang="en-US" sz="4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4400" i="1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40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nary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func>
                        <m:func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i="1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e-IL" sz="4400" b="0" i="1" smtClean="0"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4400" dirty="0" smtClean="0"/>
              </a:p>
              <a:p>
                <a:pPr marL="0" indent="0">
                  <a:buNone/>
                </a:pPr>
                <a:endParaRPr lang="en-US" sz="4400" dirty="0" smtClean="0"/>
              </a:p>
              <a:p>
                <a:pPr marL="0" indent="0" algn="r" rtl="1">
                  <a:buNone/>
                </a:pPr>
                <a:r>
                  <a:rPr lang="he-IL" sz="6000" b="1" dirty="0" smtClean="0"/>
                  <a:t>מסקנה:</a:t>
                </a:r>
                <a14:m>
                  <m:oMath xmlns:m="http://schemas.openxmlformats.org/officeDocument/2006/math">
                    <m:r>
                      <a:rPr lang="he-IL" sz="6000" b="1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he-IL" sz="6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e-IL" sz="6000" b="1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6000" b="1" dirty="0" smtClean="0"/>
                  <a:t> </a:t>
                </a:r>
                <a:r>
                  <a:rPr lang="he-IL" sz="6000" b="1" dirty="0"/>
                  <a:t> </a:t>
                </a:r>
                <a:r>
                  <a:rPr lang="he-IL" sz="6000" dirty="0" smtClean="0"/>
                  <a:t>לא יכול להיות </a:t>
                </a:r>
                <a:r>
                  <a:rPr lang="he-IL" sz="6000" dirty="0" err="1" smtClean="0"/>
                  <a:t>באופ</a:t>
                </a:r>
                <a:r>
                  <a:rPr lang="en-US" sz="6000" dirty="0" smtClean="0"/>
                  <a:t>ן</a:t>
                </a:r>
                <a:r>
                  <a:rPr lang="he-IL" sz="6000" dirty="0" smtClean="0"/>
                  <a:t> </a:t>
                </a:r>
                <a:r>
                  <a:rPr lang="en-US" sz="6000" dirty="0" smtClean="0"/>
                  <a:t>ע</a:t>
                </a:r>
                <a:r>
                  <a:rPr lang="he-IL" sz="6000" dirty="0" smtClean="0"/>
                  <a:t>יקבי </a:t>
                </a:r>
                <a:r>
                  <a:rPr lang="he-IL" sz="6000" dirty="0"/>
                  <a:t>ג</a:t>
                </a:r>
                <a:r>
                  <a:rPr lang="he-IL" sz="6000" dirty="0" smtClean="0"/>
                  <a:t>דול </a:t>
                </a:r>
                <a:r>
                  <a:rPr lang="he-IL" sz="6000" dirty="0" err="1" smtClean="0"/>
                  <a:t>משמ</a:t>
                </a:r>
                <a:r>
                  <a:rPr lang="en-US" sz="6000" dirty="0" smtClean="0"/>
                  <a:t>ע</a:t>
                </a:r>
                <a:r>
                  <a:rPr lang="he-IL" sz="6000" dirty="0" err="1" smtClean="0"/>
                  <a:t>ותית</a:t>
                </a:r>
                <a:r>
                  <a:rPr lang="he-IL" sz="6000" dirty="0" smtClean="0"/>
                  <a:t> (או ק</a:t>
                </a:r>
                <a:r>
                  <a:rPr lang="en-US" sz="6000" dirty="0" err="1" smtClean="0"/>
                  <a:t>טן</a:t>
                </a:r>
                <a:r>
                  <a:rPr lang="he-IL" sz="6000" dirty="0" smtClean="0"/>
                  <a:t> </a:t>
                </a:r>
                <a:r>
                  <a:rPr lang="he-IL" sz="6000" dirty="0" err="1" smtClean="0"/>
                  <a:t>משמ</a:t>
                </a:r>
                <a:r>
                  <a:rPr lang="en-US" sz="6000" dirty="0" smtClean="0"/>
                  <a:t>ע</a:t>
                </a:r>
                <a:r>
                  <a:rPr lang="he-IL" sz="6000" dirty="0" err="1" smtClean="0"/>
                  <a:t>ותית</a:t>
                </a:r>
                <a:r>
                  <a:rPr lang="he-IL" sz="6000" dirty="0" smtClean="0"/>
                  <a:t>) מ-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sz="60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he-IL" sz="6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e-IL" sz="6000" i="1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he-IL" sz="6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e-IL" sz="6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sz="6000" dirty="0" smtClean="0"/>
                  <a:t> </a:t>
                </a:r>
                <a:r>
                  <a:rPr lang="he-IL" sz="6000" dirty="0" smtClean="0"/>
                  <a:t>.</a:t>
                </a:r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4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</a:t>
            </a:r>
            <a:r>
              <a:rPr lang="he-IL" dirty="0" smtClean="0"/>
              <a:t>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ם</a:t>
            </a:r>
            <a:r>
              <a:rPr lang="he-IL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dirty="0" smtClean="0"/>
              <a:t>ליו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limLoc m:val="undOvr"/>
                          <m:grow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𝛬</m:t>
                          </m:r>
                          <m:d>
                            <m:dPr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נסו </a:t>
                </a:r>
                <a:r>
                  <a:rPr lang="he-IL" dirty="0" err="1" smtClean="0"/>
                  <a:t>להוכי</a:t>
                </a:r>
                <a:r>
                  <a:rPr lang="en-US" dirty="0" smtClean="0"/>
                  <a:t>ח</a:t>
                </a:r>
                <a:r>
                  <a:rPr lang="he-IL" dirty="0" smtClean="0"/>
                  <a:t>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he-IL" dirty="0" smtClean="0"/>
              </a:p>
              <a:p>
                <a:pPr marL="0" indent="0" algn="r" rtl="1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1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גישה א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</a:t>
            </a:r>
            <a:r>
              <a:rPr lang="he-IL" dirty="0" err="1" smtClean="0"/>
              <a:t>רת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 algn="r" rtl="1">
                  <a:buNone/>
                </a:pPr>
                <a:r>
                  <a:rPr lang="en-US" sz="3800" b="1" dirty="0" smtClean="0"/>
                  <a:t>ט</a:t>
                </a:r>
                <a:r>
                  <a:rPr lang="he-IL" sz="3800" b="1" dirty="0" smtClean="0"/>
                  <a:t>י</a:t>
                </a:r>
                <a:r>
                  <a:rPr lang="en-US" sz="3800" b="1" dirty="0" smtClean="0"/>
                  <a:t>ע</a:t>
                </a:r>
                <a:r>
                  <a:rPr lang="he-IL" sz="3800" b="1" dirty="0" smtClean="0"/>
                  <a:t>ו</a:t>
                </a:r>
                <a:r>
                  <a:rPr lang="en-US" sz="3800" b="1" dirty="0" smtClean="0"/>
                  <a:t>ן</a:t>
                </a:r>
                <a:r>
                  <a:rPr lang="he-IL" sz="3800" b="1" dirty="0" smtClean="0"/>
                  <a:t> שגוי:</a:t>
                </a:r>
                <a:r>
                  <a:rPr lang="he-IL" sz="3800" dirty="0" smtClean="0"/>
                  <a:t> א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יש מספר סופי של מספרי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:r>
                  <a:rPr lang="he-IL" sz="3800" dirty="0" err="1" smtClean="0"/>
                  <a:t>ראשוניי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אז יש מספר סופי של מכפלות שלה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:r>
                  <a:rPr lang="he-IL" sz="3800" dirty="0" err="1" smtClean="0"/>
                  <a:t>ולכ</a:t>
                </a:r>
                <a:r>
                  <a:rPr lang="en-US" sz="3800" dirty="0" smtClean="0"/>
                  <a:t>ן</a:t>
                </a:r>
                <a:r>
                  <a:rPr lang="he-IL" sz="3800" dirty="0" smtClean="0"/>
                  <a:t> יש מספר סופי של מספרי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...</a:t>
                </a:r>
              </a:p>
              <a:p>
                <a:pPr marL="0" indent="0" algn="r" rtl="1">
                  <a:buNone/>
                </a:pPr>
                <a:endParaRPr lang="he-IL" sz="3800" dirty="0"/>
              </a:p>
              <a:p>
                <a:pPr marL="0" indent="0" algn="r" rtl="1">
                  <a:buNone/>
                </a:pPr>
                <a:r>
                  <a:rPr lang="he-IL" sz="3800" b="1" dirty="0" smtClean="0"/>
                  <a:t>ה</a:t>
                </a:r>
                <a:r>
                  <a:rPr lang="en-US" sz="3800" b="1" dirty="0" err="1" smtClean="0"/>
                  <a:t>טע</a:t>
                </a:r>
                <a:r>
                  <a:rPr lang="he-IL" sz="3800" b="1" dirty="0" err="1" smtClean="0"/>
                  <a:t>ות</a:t>
                </a:r>
                <a:r>
                  <a:rPr lang="he-IL" sz="3800" b="1" dirty="0" smtClean="0"/>
                  <a:t>: </a:t>
                </a:r>
                <a:r>
                  <a:rPr lang="he-IL" sz="3800" dirty="0" smtClean="0"/>
                  <a:t>יש </a:t>
                </a:r>
                <a14:m>
                  <m:oMath xmlns:m="http://schemas.openxmlformats.org/officeDocument/2006/math">
                    <m:r>
                      <a:rPr lang="he-IL" sz="380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he-IL" sz="3800" b="1" dirty="0" smtClean="0"/>
                  <a:t> </a:t>
                </a:r>
                <a:r>
                  <a:rPr lang="en-US" sz="3800" b="1" dirty="0" smtClean="0"/>
                  <a:t> </a:t>
                </a:r>
                <a:r>
                  <a:rPr lang="en-US" sz="3800" dirty="0" smtClean="0"/>
                  <a:t>ח</a:t>
                </a:r>
                <a:r>
                  <a:rPr lang="he-IL" sz="3800" dirty="0" err="1" smtClean="0"/>
                  <a:t>זקות</a:t>
                </a:r>
                <a:r>
                  <a:rPr lang="he-IL" sz="3800" dirty="0" smtClean="0"/>
                  <a:t> של מספר ראשוני </a:t>
                </a:r>
                <a:r>
                  <a:rPr lang="he-IL" sz="3800" dirty="0" err="1" smtClean="0"/>
                  <a:t>נתו</a:t>
                </a:r>
                <a:r>
                  <a:rPr lang="en-US" sz="3800" dirty="0" smtClean="0"/>
                  <a:t>ן</a:t>
                </a:r>
                <a:r>
                  <a:rPr lang="he-IL" sz="3800" dirty="0" smtClean="0"/>
                  <a:t>.</a:t>
                </a:r>
              </a:p>
              <a:p>
                <a:pPr marL="0" indent="0" algn="r" rtl="1">
                  <a:buNone/>
                </a:pPr>
                <a:endParaRPr lang="he-IL" sz="3800" dirty="0" smtClean="0"/>
              </a:p>
              <a:p>
                <a:pPr marL="0" indent="0" algn="r" rtl="1">
                  <a:buNone/>
                </a:pPr>
                <a:r>
                  <a:rPr lang="he-IL" sz="3800" b="1" dirty="0" smtClean="0"/>
                  <a:t>תיקו</a:t>
                </a:r>
                <a:r>
                  <a:rPr lang="en-US" sz="3800" b="1" dirty="0" smtClean="0"/>
                  <a:t>ן</a:t>
                </a:r>
                <a:r>
                  <a:rPr lang="he-IL" sz="3800" b="1" dirty="0" smtClean="0"/>
                  <a:t>: </a:t>
                </a:r>
                <a:r>
                  <a:rPr lang="he-IL" sz="3800" dirty="0" smtClean="0"/>
                  <a:t>יש מ</a:t>
                </a:r>
                <a:r>
                  <a:rPr lang="en-US" sz="3800" dirty="0" err="1" smtClean="0"/>
                  <a:t>עט</a:t>
                </a:r>
                <a:r>
                  <a:rPr lang="he-IL" sz="3800" dirty="0" smtClean="0"/>
                  <a:t> מאוד </a:t>
                </a:r>
                <a:r>
                  <a:rPr lang="en-US" sz="3800" dirty="0" smtClean="0"/>
                  <a:t>ח</a:t>
                </a:r>
                <a:r>
                  <a:rPr lang="he-IL" sz="3800" dirty="0" err="1" smtClean="0"/>
                  <a:t>זקות</a:t>
                </a:r>
                <a:r>
                  <a:rPr lang="he-IL" sz="3800" dirty="0" smtClean="0"/>
                  <a:t> </a:t>
                </a:r>
                <a:r>
                  <a:rPr lang="en-US" sz="3800" dirty="0" smtClean="0"/>
                  <a:t>ע</a:t>
                </a:r>
                <a:r>
                  <a:rPr lang="he-IL" sz="3800" dirty="0" smtClean="0"/>
                  <a:t>ד </a:t>
                </a:r>
                <a:r>
                  <a:rPr lang="en-US" sz="3800" dirty="0" smtClean="0"/>
                  <a:t>ח</a:t>
                </a:r>
                <a:r>
                  <a:rPr lang="he-IL" sz="3800" dirty="0" smtClean="0"/>
                  <a:t>ס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:r>
                  <a:rPr lang="he-IL" sz="3800" dirty="0" err="1" smtClean="0"/>
                  <a:t>נתו</a:t>
                </a:r>
                <a:r>
                  <a:rPr lang="en-US" sz="3800" dirty="0" smtClean="0"/>
                  <a:t>ן</a:t>
                </a:r>
                <a:r>
                  <a:rPr lang="he-IL" sz="3800" dirty="0" smtClean="0"/>
                  <a:t>.</a:t>
                </a:r>
              </a:p>
              <a:p>
                <a:pPr marL="0" indent="0" algn="r" rtl="1">
                  <a:buNone/>
                </a:pPr>
                <a:endParaRPr lang="he-IL" sz="3800" b="1" dirty="0"/>
              </a:p>
              <a:p>
                <a:pPr marL="0" indent="0" algn="r" rtl="1">
                  <a:buNone/>
                </a:pPr>
                <a:r>
                  <a:rPr lang="he-IL" sz="3800" b="1" dirty="0" err="1" smtClean="0"/>
                  <a:t>ההוכ</a:t>
                </a:r>
                <a:r>
                  <a:rPr lang="en-US" sz="3800" b="1" dirty="0" smtClean="0"/>
                  <a:t>ח</a:t>
                </a:r>
                <a:r>
                  <a:rPr lang="he-IL" sz="3800" b="1" dirty="0" smtClean="0"/>
                  <a:t>ה של </a:t>
                </a:r>
                <a:r>
                  <a:rPr lang="he-IL" sz="3800" b="1" dirty="0" err="1" smtClean="0"/>
                  <a:t>ארדש</a:t>
                </a:r>
                <a:r>
                  <a:rPr lang="he-IL" sz="3800" b="1" dirty="0" smtClean="0"/>
                  <a:t>: </a:t>
                </a:r>
                <a:r>
                  <a:rPr lang="he-IL" sz="3800" dirty="0" smtClean="0"/>
                  <a:t>א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3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e-IL" sz="38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he-IL" sz="38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e-IL" sz="3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e-IL" sz="3800" i="1">
                        <a:latin typeface="Cambria Math" panose="02040503050406030204" pitchFamily="18" charset="0"/>
                      </a:rPr>
                      <m:t>…</m:t>
                    </m:r>
                    <m:r>
                      <a:rPr lang="he-IL" sz="380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e-IL" sz="3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e-IL" sz="38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he-IL" sz="3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3800" b="1" dirty="0" smtClean="0"/>
                  <a:t>  </a:t>
                </a:r>
                <a:r>
                  <a:rPr lang="he-IL" sz="3800" dirty="0" smtClean="0"/>
                  <a:t>ה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כל המספרי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:r>
                  <a:rPr lang="he-IL" sz="3800" dirty="0" err="1" smtClean="0"/>
                  <a:t>הראשוניי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, אז יש לא יותר מ:</a:t>
                </a:r>
              </a:p>
              <a:p>
                <a:pPr marL="0" indent="0" algn="r" rtl="1">
                  <a:buNone/>
                </a:pPr>
                <a:endParaRPr lang="he-IL" sz="3800" dirty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e-IL" sz="3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e-IL" sz="3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he-IL" sz="3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he-IL" sz="3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e-IL" sz="3800" i="1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he-IL" sz="380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d>
                                    <m:dPr>
                                      <m:ctrlPr>
                                        <a:rPr lang="he-IL" sz="3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e-IL" sz="380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he-IL" sz="38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he-IL" sz="3800" dirty="0" smtClean="0"/>
              </a:p>
              <a:p>
                <a:pPr marL="0" indent="0" algn="r" rtl="1">
                  <a:buNone/>
                </a:pPr>
                <a:r>
                  <a:rPr lang="he-IL" sz="3800" dirty="0" smtClean="0"/>
                  <a:t>מספרי</a:t>
                </a:r>
                <a:r>
                  <a:rPr lang="en-US" sz="3800" dirty="0" smtClean="0"/>
                  <a:t>ם</a:t>
                </a:r>
                <a:r>
                  <a:rPr lang="he-IL" sz="3800" dirty="0" smtClean="0"/>
                  <a:t> </a:t>
                </a:r>
                <a:r>
                  <a:rPr lang="en-US" sz="3800" dirty="0" smtClean="0"/>
                  <a:t>ע</a:t>
                </a:r>
                <a:r>
                  <a:rPr lang="he-IL" sz="3800" dirty="0" smtClean="0"/>
                  <a:t>ד </a:t>
                </a:r>
                <a14:m>
                  <m:oMath xmlns:m="http://schemas.openxmlformats.org/officeDocument/2006/math">
                    <m:r>
                      <a:rPr lang="he-IL" sz="380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e-IL" sz="3800" dirty="0" smtClean="0"/>
                  <a:t>.</a:t>
                </a:r>
              </a:p>
              <a:p>
                <a:pPr marL="0" indent="0" algn="r" rtl="1">
                  <a:buNone/>
                </a:pPr>
                <a:endParaRPr lang="he-IL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36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7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מכפלת </a:t>
            </a:r>
            <a:r>
              <a:rPr lang="he-IL" dirty="0" err="1" smtClean="0"/>
              <a:t>אוילר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r" rtl="1">
                  <a:buNone/>
                </a:pPr>
                <a:r>
                  <a:rPr lang="he-IL" sz="1800" dirty="0" smtClean="0"/>
                  <a:t>ה</a:t>
                </a:r>
                <a:r>
                  <a:rPr lang="en-US" sz="1800" dirty="0" smtClean="0"/>
                  <a:t>ט</a:t>
                </a:r>
                <a:r>
                  <a:rPr lang="he-IL" sz="1800" dirty="0" smtClean="0"/>
                  <a:t>י</a:t>
                </a:r>
                <a:r>
                  <a:rPr lang="en-US" sz="1800" dirty="0" smtClean="0"/>
                  <a:t>ע</a:t>
                </a:r>
                <a:r>
                  <a:rPr lang="he-IL" sz="1800" dirty="0" smtClean="0"/>
                  <a:t>ו</a:t>
                </a:r>
                <a:r>
                  <a:rPr lang="en-US" sz="1800" dirty="0" smtClean="0"/>
                  <a:t>ן</a:t>
                </a:r>
                <a:r>
                  <a:rPr lang="he-IL" sz="1800" dirty="0" smtClean="0"/>
                  <a:t> הקוד</a:t>
                </a:r>
                <a:r>
                  <a:rPr lang="en-US" sz="1800" dirty="0" smtClean="0"/>
                  <a:t>ם</a:t>
                </a:r>
                <a:r>
                  <a:rPr lang="he-IL" sz="1800" dirty="0" smtClean="0"/>
                  <a:t> מאוד בזבזני </a:t>
                </a:r>
                <a:r>
                  <a:rPr lang="he-IL" sz="1800" dirty="0" err="1" smtClean="0"/>
                  <a:t>וג</a:t>
                </a:r>
                <a:r>
                  <a:rPr lang="en-US" sz="1800" dirty="0" smtClean="0"/>
                  <a:t>ם</a:t>
                </a:r>
                <a:r>
                  <a:rPr lang="he-IL" sz="1800" dirty="0" smtClean="0"/>
                  <a:t> </a:t>
                </a:r>
                <a:r>
                  <a:rPr lang="en-US" sz="1800" dirty="0" smtClean="0"/>
                  <a:t>ח</a:t>
                </a:r>
                <a:r>
                  <a:rPr lang="he-IL" sz="1800" dirty="0" smtClean="0"/>
                  <a:t>ד צדדי. נ</a:t>
                </a:r>
                <a:r>
                  <a:rPr lang="en-US" sz="1800" dirty="0" smtClean="0"/>
                  <a:t>ח</a:t>
                </a:r>
                <a:r>
                  <a:rPr lang="he-IL" sz="1800" dirty="0" smtClean="0"/>
                  <a:t>לי</a:t>
                </a:r>
                <a:r>
                  <a:rPr lang="en-US" sz="1800" dirty="0" smtClean="0"/>
                  <a:t>ף</a:t>
                </a:r>
                <a:r>
                  <a:rPr lang="he-IL" sz="1800" dirty="0" smtClean="0"/>
                  <a:t> ספירה ב"ספירה </a:t>
                </a:r>
                <a:r>
                  <a:rPr lang="he-IL" sz="1800" dirty="0" err="1" smtClean="0"/>
                  <a:t>ממושקלת</a:t>
                </a:r>
                <a:r>
                  <a:rPr lang="he-IL" sz="1800" dirty="0" smtClean="0"/>
                  <a:t>" זאת אומרת סכו</a:t>
                </a:r>
                <a:r>
                  <a:rPr lang="en-US" sz="1800" dirty="0" smtClean="0"/>
                  <a:t>ם</a:t>
                </a:r>
                <a:r>
                  <a:rPr lang="he-IL" sz="1800" dirty="0" smtClean="0"/>
                  <a:t>:</a:t>
                </a:r>
              </a:p>
              <a:p>
                <a:pPr marL="0" indent="0" algn="r" rtl="1">
                  <a:buNone/>
                </a:pPr>
                <a:r>
                  <a:rPr lang="he-IL" sz="1800" dirty="0" err="1" smtClean="0"/>
                  <a:t>תהיא</a:t>
                </a:r>
                <a:r>
                  <a:rPr lang="he-IL" sz="1800" dirty="0" smtClean="0"/>
                  <a:t> </a:t>
                </a:r>
                <a14:m>
                  <m:oMath xmlns:m="http://schemas.openxmlformats.org/officeDocument/2006/math">
                    <m:r>
                      <a:rPr lang="he-IL" sz="18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e-IL" sz="180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e-IL" sz="180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he-IL" sz="180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he-IL" sz="180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he-IL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1800" dirty="0" smtClean="0"/>
                  <a:t>  פונקציית "משקל"</a:t>
                </a:r>
                <a:r>
                  <a:rPr lang="en-US" sz="1800" dirty="0" smtClean="0"/>
                  <a:t> </a:t>
                </a:r>
                <a:r>
                  <a:rPr lang="he-IL" sz="1800" dirty="0" smtClean="0"/>
                  <a:t> המקיימת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sz="1800" dirty="0" smtClean="0"/>
                  <a:t>. נקבל: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undOvr"/>
                          <m:grow m:val="on"/>
                          <m:supHide m:val="on"/>
                          <m:ctrlPr>
                            <a:rPr lang="he-IL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he-IL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supHide m:val="on"/>
                                  <m:ctrlPr>
                                    <a:rPr lang="he-IL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he-IL" sz="180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r>
                                    <a:rPr lang="he-IL" sz="180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d>
                                    <m:dPr>
                                      <m:ctrlPr>
                                        <a:rPr lang="he-IL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he-IL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he-IL" sz="180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he-IL" sz="180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nary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=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he-IL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̃"/>
                              <m:ctrlPr>
                                <a:rPr lang="he-IL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e-IL" sz="1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  <m:d>
                            <m:dPr>
                              <m:ctrlPr>
                                <a:rPr lang="he-IL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e-IL" sz="1800" dirty="0"/>
              </a:p>
              <a:p>
                <a:pPr marL="0" indent="0" algn="r" rtl="1">
                  <a:buNone/>
                </a:pPr>
                <a:r>
                  <a:rPr lang="he-IL" sz="1800" dirty="0" smtClean="0"/>
                  <a:t>כאשר: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bSup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 algn="r" rtl="1">
                  <a:buNone/>
                </a:pPr>
                <a:r>
                  <a:rPr lang="he-IL" sz="1800" dirty="0" smtClean="0"/>
                  <a:t>איזה תכונה של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he-IL" sz="1800" dirty="0" smtClean="0"/>
                  <a:t> תגרו</a:t>
                </a:r>
                <a:r>
                  <a:rPr lang="en-US" sz="1800" dirty="0" smtClean="0"/>
                  <a:t>ם</a:t>
                </a:r>
                <a:r>
                  <a:rPr lang="he-IL" sz="1800" dirty="0" smtClean="0"/>
                  <a:t> לנוס</a:t>
                </a:r>
                <a:r>
                  <a:rPr lang="en-US" sz="1800" dirty="0" smtClean="0"/>
                  <a:t>ח</a:t>
                </a:r>
                <a:r>
                  <a:rPr lang="he-IL" sz="1800" dirty="0" smtClean="0"/>
                  <a:t>ה להראות </a:t>
                </a:r>
                <a:r>
                  <a:rPr lang="en-US" sz="1800" dirty="0" smtClean="0"/>
                  <a:t>ט</a:t>
                </a:r>
                <a:r>
                  <a:rPr lang="he-IL" sz="1800" dirty="0" err="1" smtClean="0"/>
                  <a:t>וב</a:t>
                </a:r>
                <a:r>
                  <a:rPr lang="he-IL" sz="1800" dirty="0" smtClean="0"/>
                  <a:t> יותר?</a:t>
                </a:r>
              </a:p>
              <a:p>
                <a:pPr marL="0" indent="0" algn="r" rtl="1">
                  <a:buNone/>
                </a:pPr>
                <a:r>
                  <a:rPr lang="he-IL" sz="1800" dirty="0" smtClean="0"/>
                  <a:t>א</a:t>
                </a:r>
                <a:r>
                  <a:rPr lang="en-US" sz="1800" dirty="0" smtClean="0"/>
                  <a:t>ם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e>
                      </m:d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 algn="r" rtl="1">
                  <a:buNone/>
                </a:pPr>
                <a:r>
                  <a:rPr lang="he-IL" sz="1800" dirty="0" smtClean="0"/>
                  <a:t>אז: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undOvr"/>
                          <m:grow m:val="on"/>
                          <m:supHide m:val="on"/>
                          <m:ctrlPr>
                            <a:rPr lang="he-IL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he-IL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e-IL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he-IL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he-IL" sz="1800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he-IL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e-IL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61" r="-464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0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1440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משפט המספרים הראשוניים</vt:lpstr>
      <vt:lpstr>כמה מספרים ראשוניים יש?</vt:lpstr>
      <vt:lpstr>איך מודדים צפיפות ראשוניים</vt:lpstr>
      <vt:lpstr>איך משווים שאיפה ל -∞  או ל- 0</vt:lpstr>
      <vt:lpstr>משפט המספרים הראשוניים</vt:lpstr>
      <vt:lpstr>היוריסטיקה</vt:lpstr>
      <vt:lpstr>חסם עליון</vt:lpstr>
      <vt:lpstr>גישה אחרת</vt:lpstr>
      <vt:lpstr>מכפלת אוילר</vt:lpstr>
      <vt:lpstr>מכפלת אוילר - המשך</vt:lpstr>
      <vt:lpstr>הטור  ∑128▒1/p^s </vt:lpstr>
      <vt:lpstr>נגזרת לוגריתמית</vt:lpstr>
      <vt:lpstr>הנגזרת הלוגריתמית של ζ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משפט המספרים הראשוניים</dc:title>
  <dc:creator>Rami</dc:creator>
  <cp:lastModifiedBy>aizenr</cp:lastModifiedBy>
  <cp:revision>73</cp:revision>
  <dcterms:created xsi:type="dcterms:W3CDTF">2022-01-12T07:22:16Z</dcterms:created>
  <dcterms:modified xsi:type="dcterms:W3CDTF">2022-01-19T11:46:18Z</dcterms:modified>
</cp:coreProperties>
</file>