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97F"/>
    <a:srgbClr val="393997"/>
    <a:srgbClr val="5721AF"/>
    <a:srgbClr val="2A00FE"/>
    <a:srgbClr val="15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8.wmf"/><Relationship Id="rId1" Type="http://schemas.openxmlformats.org/officeDocument/2006/relationships/image" Target="../media/image20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18.wmf"/><Relationship Id="rId1" Type="http://schemas.openxmlformats.org/officeDocument/2006/relationships/image" Target="../media/image9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5EAF-693A-4BF7-9768-337168C25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E0926-6A82-472F-A7B8-4C688768E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93E8F-4F5D-4219-AB56-800508C6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39AEF-5CFD-4654-B71C-742973CB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7657E-EF3A-4048-A43C-37328A43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33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1E629-D901-46BA-840F-DD7F65C7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06D1E-6D70-49EA-ADC2-3B4665F95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50D0F-E71C-4E48-ABDE-86D94FE8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830FC-6D8F-430C-B091-669E4B8E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B836D-AD3C-4D35-9D9C-AD0AA1DA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91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BF098-A797-4259-8B2A-D42F85376F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AF739-C84B-4ABF-805E-35B338B44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404C1-400F-4AEE-B94F-B1F0A94CC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9CEAD-D201-4B6C-B498-3CEBA3B6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4CE2-39E2-4FA5-8BF1-A3798DD7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80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3661-7D4F-4E0A-8EB8-1A9D06AF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61601-4FF4-4940-B65C-15185B10A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53F17-1377-4F19-9C69-13B3FD6A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5BE55-5F65-45CC-A02A-782C6E75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1EA4-5E7D-41B3-82E9-3ED4F486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34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D352-6187-43F3-AB3B-47FD539E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210E5-F19A-4EDD-9F91-5B2E65F0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3B5B7-560C-46F8-BEFD-40B569D4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486BD-4D37-49F9-B42C-D754CBFE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E7746-4049-4D1B-A207-104EDBBF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0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6E22-931A-47C9-AA5E-5E42E8CF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55E5B-23B1-49FC-880F-254EC174D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DE95D-F6DB-46AE-A929-409D0B658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A75F2-100B-41EA-B1F6-53D67FEC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D7E78-5E20-48C6-BF12-BBC044BB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0F4D3-1B76-4319-89B6-44B2A778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41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B825-E94A-4F6B-A79B-5B926367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38DF2-BCC0-433A-BD10-0E7FB06C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A5EF2-72C7-4EF7-9E71-027916F6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C00BE9-7AAB-4C11-BFAB-036F69820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9AFF03-A546-435E-B8F7-9D07971A6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AF8E7-E2B0-43E8-BA11-24FE7273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9B5E9-FC44-4EBC-9302-4738CC8D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F0D6A-24F5-46D2-8EA4-70047A41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3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E0F9-B16D-478D-BA8D-30C787B5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67BB5-16BB-4768-9E02-5E68C953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D9C16-1094-4D5E-AA0A-8DD9368C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92B45-82C2-4051-9824-C297E36F7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74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8AE4F1-3296-40ED-B994-930D18E4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F648D9-FE91-497F-B438-F674DFF6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230E8-5419-4FB7-82C8-267493C7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80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D5986-03A6-43D8-BA02-2F03FF36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2A7F7-BCBE-4603-A043-05E884D15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167C6-C454-413C-A415-CDED01CAA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7C56-9747-4E32-AA49-9727EFD15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110EA-1D82-4A09-AAA0-B86B0A66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C6FD7-72B0-4221-84CF-652E6628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50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8F48-439B-4377-A677-501CF61F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A21BDE-6D50-4550-B2D6-92B5D0A44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C940E-0C95-4752-92D1-726A0FAC4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32AF2-5C6D-4317-964A-5A6EBE9C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88A1D-0A5D-4FC8-901A-6BB0DABAD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EA0A0-D638-47D0-83F3-398E30ED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56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7D3D2-D207-4C4E-AACD-EE486BC8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313BA-2D6E-4EB8-8D61-26C93455D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20DD0-BFE4-41C6-9C56-F27853951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4109C-EFC8-48F7-B0D5-4AADB9BD2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4F08C-9564-4BBF-BAC2-06FC95D98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2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32.gif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1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9.wmf"/><Relationship Id="rId3" Type="http://schemas.openxmlformats.org/officeDocument/2006/relationships/oleObject" Target="../embeddings/oleObject25.bin"/><Relationship Id="rId7" Type="http://schemas.openxmlformats.org/officeDocument/2006/relationships/image" Target="../media/image40.gif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wmf"/><Relationship Id="rId11" Type="http://schemas.openxmlformats.org/officeDocument/2006/relationships/image" Target="../media/image38.wmf"/><Relationship Id="rId5" Type="http://schemas.openxmlformats.org/officeDocument/2006/relationships/oleObject" Target="../embeddings/oleObject26.bin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35.wmf"/><Relationship Id="rId9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44.wmf"/><Relationship Id="rId3" Type="http://schemas.openxmlformats.org/officeDocument/2006/relationships/oleObject" Target="../embeddings/oleObject30.bin"/><Relationship Id="rId7" Type="http://schemas.openxmlformats.org/officeDocument/2006/relationships/image" Target="../media/image40.gif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wmf"/><Relationship Id="rId11" Type="http://schemas.openxmlformats.org/officeDocument/2006/relationships/image" Target="../media/image43.wmf"/><Relationship Id="rId5" Type="http://schemas.openxmlformats.org/officeDocument/2006/relationships/oleObject" Target="../embeddings/oleObject31.bin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41.wmf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3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0.gif"/><Relationship Id="rId4" Type="http://schemas.openxmlformats.org/officeDocument/2006/relationships/image" Target="../media/image4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52.wmf"/><Relationship Id="rId26" Type="http://schemas.openxmlformats.org/officeDocument/2006/relationships/image" Target="../media/image58.png"/><Relationship Id="rId3" Type="http://schemas.openxmlformats.org/officeDocument/2006/relationships/image" Target="../media/image32.gif"/><Relationship Id="rId21" Type="http://schemas.openxmlformats.org/officeDocument/2006/relationships/oleObject" Target="../embeddings/oleObject44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49.wmf"/><Relationship Id="rId17" Type="http://schemas.openxmlformats.org/officeDocument/2006/relationships/oleObject" Target="../embeddings/oleObject42.bin"/><Relationship Id="rId25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1.wmf"/><Relationship Id="rId20" Type="http://schemas.openxmlformats.org/officeDocument/2006/relationships/image" Target="../media/image53.wmf"/><Relationship Id="rId29" Type="http://schemas.openxmlformats.org/officeDocument/2006/relationships/image" Target="../media/image61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gif"/><Relationship Id="rId11" Type="http://schemas.openxmlformats.org/officeDocument/2006/relationships/oleObject" Target="../embeddings/oleObject39.bin"/><Relationship Id="rId24" Type="http://schemas.openxmlformats.org/officeDocument/2006/relationships/image" Target="../media/image55.wmf"/><Relationship Id="rId5" Type="http://schemas.openxmlformats.org/officeDocument/2006/relationships/image" Target="../media/image56.png"/><Relationship Id="rId15" Type="http://schemas.openxmlformats.org/officeDocument/2006/relationships/oleObject" Target="../embeddings/oleObject41.bin"/><Relationship Id="rId23" Type="http://schemas.openxmlformats.org/officeDocument/2006/relationships/oleObject" Target="../embeddings/oleObject45.bin"/><Relationship Id="rId28" Type="http://schemas.openxmlformats.org/officeDocument/2006/relationships/image" Target="../media/image60.png"/><Relationship Id="rId10" Type="http://schemas.openxmlformats.org/officeDocument/2006/relationships/image" Target="../media/image48.wmf"/><Relationship Id="rId19" Type="http://schemas.openxmlformats.org/officeDocument/2006/relationships/oleObject" Target="../embeddings/oleObject43.bin"/><Relationship Id="rId4" Type="http://schemas.openxmlformats.org/officeDocument/2006/relationships/image" Target="../media/image4.png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50.wmf"/><Relationship Id="rId22" Type="http://schemas.openxmlformats.org/officeDocument/2006/relationships/image" Target="../media/image54.wmf"/><Relationship Id="rId27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.wmf"/><Relationship Id="rId3" Type="http://schemas.openxmlformats.org/officeDocument/2006/relationships/image" Target="../media/image4.png"/><Relationship Id="rId7" Type="http://schemas.openxmlformats.org/officeDocument/2006/relationships/image" Target="../media/image7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5.wmf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7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18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5" Type="http://schemas.openxmlformats.org/officeDocument/2006/relationships/image" Target="../media/image16.wmf"/><Relationship Id="rId10" Type="http://schemas.openxmlformats.org/officeDocument/2006/relationships/oleObject" Target="../embeddings/oleObject9.bin"/><Relationship Id="rId19" Type="http://schemas.openxmlformats.org/officeDocument/2006/relationships/oleObject" Target="../embeddings/oleObject13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25.gif"/><Relationship Id="rId10" Type="http://schemas.openxmlformats.org/officeDocument/2006/relationships/image" Target="../media/image22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29.gif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2526359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rgbClr val="2A00FE"/>
                </a:solidFill>
              </a:rPr>
              <a:t>פאונים</a:t>
            </a:r>
            <a:br>
              <a:rPr lang="he-IL" sz="9600" b="1" dirty="0">
                <a:solidFill>
                  <a:srgbClr val="2A00FE"/>
                </a:solidFill>
              </a:rPr>
            </a:br>
            <a:r>
              <a:rPr lang="he-IL" sz="6600" b="1" dirty="0">
                <a:solidFill>
                  <a:srgbClr val="2A00FE"/>
                </a:solidFill>
              </a:rPr>
              <a:t>משוכללים</a:t>
            </a:r>
            <a:endParaRPr lang="en-GB" sz="9600" b="1" dirty="0">
              <a:solidFill>
                <a:srgbClr val="2A00F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CFC55-CF25-4756-9E96-8D236D449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139" y="4295645"/>
            <a:ext cx="9623395" cy="1254047"/>
          </a:xfrm>
        </p:spPr>
        <p:txBody>
          <a:bodyPr>
            <a:no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2A00FE"/>
                </a:solidFill>
              </a:rPr>
              <a:t>בהינתן שאורך של כל מקצוע נתון (או 1) מה הנפח?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2A00FE"/>
                </a:solidFill>
              </a:rPr>
              <a:t>מה הזווית בין פאות סמוכות?</a:t>
            </a:r>
            <a:endParaRPr lang="en-GB" sz="3600" dirty="0">
              <a:solidFill>
                <a:srgbClr val="2A00F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7FBE7-60AB-4EB3-8613-D6120007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22" y="821178"/>
            <a:ext cx="53149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rgbClr val="5721AF"/>
                </a:solidFill>
              </a:rPr>
              <a:t>תמניון</a:t>
            </a:r>
            <a:endParaRPr lang="en-GB" sz="9600" b="1" dirty="0">
              <a:solidFill>
                <a:srgbClr val="5721A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F3A50-62E6-4BF6-85A2-9E7C8BCE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7" y="685800"/>
            <a:ext cx="4981575" cy="5486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6B6D355-310A-4DC6-8041-1786C96326E4}"/>
              </a:ext>
            </a:extLst>
          </p:cNvPr>
          <p:cNvSpPr txBox="1">
            <a:spLocks/>
          </p:cNvSpPr>
          <p:nvPr/>
        </p:nvSpPr>
        <p:spPr>
          <a:xfrm>
            <a:off x="6809172" y="4714451"/>
            <a:ext cx="3858827" cy="1439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CE712C6-08F8-4C7F-A18F-6CA3C3BEA3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743560"/>
              </p:ext>
            </p:extLst>
          </p:nvPr>
        </p:nvGraphicFramePr>
        <p:xfrm>
          <a:off x="9505606" y="3755102"/>
          <a:ext cx="889000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4" imgW="380880" imgH="469800" progId="Equation.DSMT4">
                  <p:embed/>
                </p:oleObj>
              </mc:Choice>
              <mc:Fallback>
                <p:oleObj name="Equation" r:id="rId4" imgW="380880" imgH="4698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2A4AFB8-831C-4686-AE39-C9315F7C1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5606" y="3755102"/>
                        <a:ext cx="889000" cy="1100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BBC7E58-3F89-43A5-A992-918C4F992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448406"/>
              </p:ext>
            </p:extLst>
          </p:nvPr>
        </p:nvGraphicFramePr>
        <p:xfrm>
          <a:off x="7093604" y="3766297"/>
          <a:ext cx="1710671" cy="107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6" imgW="787320" imgH="495000" progId="Equation.DSMT4">
                  <p:embed/>
                </p:oleObj>
              </mc:Choice>
              <mc:Fallback>
                <p:oleObj name="Equation" r:id="rId6" imgW="787320" imgH="4950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64FD0FE4-9FFB-4C7A-89C2-0BCB75AFB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3604" y="3766297"/>
                        <a:ext cx="1710671" cy="10794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E2CFCFF-BEAA-44E8-BF8A-E16EDE802C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562023"/>
              </p:ext>
            </p:extLst>
          </p:nvPr>
        </p:nvGraphicFramePr>
        <p:xfrm>
          <a:off x="9304338" y="2487613"/>
          <a:ext cx="12731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8" imgW="545760" imgH="495000" progId="Equation.DSMT4">
                  <p:embed/>
                </p:oleObj>
              </mc:Choice>
              <mc:Fallback>
                <p:oleObj name="Equation" r:id="rId8" imgW="545760" imgH="4950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66F66E0-04E6-4FE0-88E3-EC012B323C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4338" y="2487613"/>
                        <a:ext cx="1273175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671FE12-EE5E-4E36-9905-111815264D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450527"/>
              </p:ext>
            </p:extLst>
          </p:nvPr>
        </p:nvGraphicFramePr>
        <p:xfrm>
          <a:off x="6864350" y="2505075"/>
          <a:ext cx="2132013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10" imgW="914400" imgH="495000" progId="Equation.DSMT4">
                  <p:embed/>
                </p:oleObj>
              </mc:Choice>
              <mc:Fallback>
                <p:oleObj name="Equation" r:id="rId10" imgW="914400" imgH="4950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E2CFCFF-BEAA-44E8-BF8A-E16EDE802C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4350" y="2505075"/>
                        <a:ext cx="2132013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3918C-081C-4FF1-9A10-C16B394A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7" y="642937"/>
            <a:ext cx="5810250" cy="557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4AFA9E-4FA5-446F-B213-BCD434C8B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007" y="2402890"/>
            <a:ext cx="37909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3918C-081C-4FF1-9A10-C16B394A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17" y="642937"/>
            <a:ext cx="5810250" cy="5572125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364E088-1649-4F37-A693-5098E732C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243903"/>
              </p:ext>
            </p:extLst>
          </p:nvPr>
        </p:nvGraphicFramePr>
        <p:xfrm>
          <a:off x="7179909" y="479425"/>
          <a:ext cx="2762250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4" imgW="927000" imgH="253800" progId="Equation.DSMT4">
                  <p:embed/>
                </p:oleObj>
              </mc:Choice>
              <mc:Fallback>
                <p:oleObj name="Equation" r:id="rId4" imgW="927000" imgH="253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9909" y="479425"/>
                        <a:ext cx="2762250" cy="760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58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E1B4FC5-B765-4D33-A656-89A169CA3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5746"/>
              </p:ext>
            </p:extLst>
          </p:nvPr>
        </p:nvGraphicFramePr>
        <p:xfrm>
          <a:off x="7179909" y="479425"/>
          <a:ext cx="2762250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3" imgW="927000" imgH="253800" progId="Equation.DSMT4">
                  <p:embed/>
                </p:oleObj>
              </mc:Choice>
              <mc:Fallback>
                <p:oleObj name="Equation" r:id="rId3" imgW="927000" imgH="253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9909" y="479425"/>
                        <a:ext cx="2762250" cy="760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E4CB181-1A17-4C81-A249-9A7104E342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446136"/>
              </p:ext>
            </p:extLst>
          </p:nvPr>
        </p:nvGraphicFramePr>
        <p:xfrm>
          <a:off x="6715124" y="2600195"/>
          <a:ext cx="4538663" cy="13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5" imgW="1841400" imgH="558720" progId="Equation.DSMT4">
                  <p:embed/>
                </p:oleObj>
              </mc:Choice>
              <mc:Fallback>
                <p:oleObj name="Equation" r:id="rId5" imgW="1841400" imgH="5587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24" y="2600195"/>
                        <a:ext cx="4538663" cy="1384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8E7652-D5A0-4E9D-9CBD-19D1509CA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638175"/>
            <a:ext cx="5762625" cy="5505450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42908FB-C4CE-4D17-9023-B421EEF878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269764"/>
              </p:ext>
            </p:extLst>
          </p:nvPr>
        </p:nvGraphicFramePr>
        <p:xfrm>
          <a:off x="7170738" y="3968750"/>
          <a:ext cx="4052887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8" imgW="1676160" imgH="558720" progId="Equation.DSMT4">
                  <p:embed/>
                </p:oleObj>
              </mc:Choice>
              <mc:Fallback>
                <p:oleObj name="Equation" r:id="rId8" imgW="1676160" imgH="558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E4CB181-1A17-4C81-A249-9A7104E34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0738" y="3968750"/>
                        <a:ext cx="4052887" cy="1357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5AD54F0-CC90-4741-829A-24BACEDF9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689473"/>
              </p:ext>
            </p:extLst>
          </p:nvPr>
        </p:nvGraphicFramePr>
        <p:xfrm>
          <a:off x="7178675" y="5329238"/>
          <a:ext cx="3254375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10" imgW="1346040" imgH="457200" progId="Equation.DSMT4">
                  <p:embed/>
                </p:oleObj>
              </mc:Choice>
              <mc:Fallback>
                <p:oleObj name="Equation" r:id="rId10" imgW="1346040" imgH="457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42908FB-C4CE-4D17-9023-B421EEF878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675" y="5329238"/>
                        <a:ext cx="3254375" cy="1111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B5CD20C-4E10-4D8B-8011-8CE856842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275612"/>
              </p:ext>
            </p:extLst>
          </p:nvPr>
        </p:nvGraphicFramePr>
        <p:xfrm>
          <a:off x="10429082" y="5334000"/>
          <a:ext cx="11049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12" imgW="457200" imgH="457200" progId="Equation.DSMT4">
                  <p:embed/>
                </p:oleObj>
              </mc:Choice>
              <mc:Fallback>
                <p:oleObj name="Equation" r:id="rId12" imgW="45720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5AD54F0-CC90-4741-829A-24BACEDF93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082" y="5334000"/>
                        <a:ext cx="1104900" cy="1111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399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E1B4FC5-B765-4D33-A656-89A169CA3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689864"/>
              </p:ext>
            </p:extLst>
          </p:nvPr>
        </p:nvGraphicFramePr>
        <p:xfrm>
          <a:off x="6737350" y="2509838"/>
          <a:ext cx="3141663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3" imgW="1054080" imgH="253800" progId="Equation.DSMT4">
                  <p:embed/>
                </p:oleObj>
              </mc:Choice>
              <mc:Fallback>
                <p:oleObj name="Equation" r:id="rId3" imgW="1054080" imgH="253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7350" y="2509838"/>
                        <a:ext cx="3141663" cy="760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E4CB181-1A17-4C81-A249-9A7104E342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267912"/>
              </p:ext>
            </p:extLst>
          </p:nvPr>
        </p:nvGraphicFramePr>
        <p:xfrm>
          <a:off x="9580685" y="5638482"/>
          <a:ext cx="81438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5" imgW="330120" imgH="177480" progId="Equation.DSMT4">
                  <p:embed/>
                </p:oleObj>
              </mc:Choice>
              <mc:Fallback>
                <p:oleObj name="Equation" r:id="rId5" imgW="33012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E4CB181-1A17-4C81-A249-9A7104E34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0685" y="5638482"/>
                        <a:ext cx="814387" cy="441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8E7652-D5A0-4E9D-9CBD-19D1509CA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638175"/>
            <a:ext cx="5762625" cy="5505450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B5CD20C-4E10-4D8B-8011-8CE8568429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082" y="5334000"/>
          <a:ext cx="11049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8" imgW="457200" imgH="457200" progId="Equation.DSMT4">
                  <p:embed/>
                </p:oleObj>
              </mc:Choice>
              <mc:Fallback>
                <p:oleObj name="Equation" r:id="rId8" imgW="4572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B5CD20C-4E10-4D8B-8011-8CE8568429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082" y="5334000"/>
                        <a:ext cx="1104900" cy="1111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270E1D8-AFE3-4FE4-A75F-6A62C5275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517240"/>
              </p:ext>
            </p:extLst>
          </p:nvPr>
        </p:nvGraphicFramePr>
        <p:xfrm>
          <a:off x="7078980" y="3443288"/>
          <a:ext cx="46307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10" imgW="2323800" imgH="266400" progId="Equation.DSMT4">
                  <p:embed/>
                </p:oleObj>
              </mc:Choice>
              <mc:Fallback>
                <p:oleObj name="Equation" r:id="rId10" imgW="2323800" imgH="2664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270E1D8-AFE3-4FE4-A75F-6A62C5275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8980" y="3443288"/>
                        <a:ext cx="4630738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57AF5EA-E48B-4300-8433-0BAE9E25C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015798"/>
              </p:ext>
            </p:extLst>
          </p:nvPr>
        </p:nvGraphicFramePr>
        <p:xfrm>
          <a:off x="9546273" y="4211003"/>
          <a:ext cx="15128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12" imgW="507960" imgH="241200" progId="Equation.DSMT4">
                  <p:embed/>
                </p:oleObj>
              </mc:Choice>
              <mc:Fallback>
                <p:oleObj name="Equation" r:id="rId12" imgW="507960" imgH="241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270E1D8-AFE3-4FE4-A75F-6A62C5275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6273" y="4211003"/>
                        <a:ext cx="1512887" cy="720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370BBD66-CEA6-48EA-9EC1-6B544E85B5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731041"/>
              </p:ext>
            </p:extLst>
          </p:nvPr>
        </p:nvGraphicFramePr>
        <p:xfrm>
          <a:off x="7091680" y="4333875"/>
          <a:ext cx="247967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Equation" r:id="rId14" imgW="1244520" imgH="241200" progId="Equation.DSMT4">
                  <p:embed/>
                </p:oleObj>
              </mc:Choice>
              <mc:Fallback>
                <p:oleObj name="Equation" r:id="rId14" imgW="1244520" imgH="241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270E1D8-AFE3-4FE4-A75F-6A62C5275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680" y="4333875"/>
                        <a:ext cx="2479675" cy="482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655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E1B4FC5-B765-4D33-A656-89A169CA3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365755"/>
              </p:ext>
            </p:extLst>
          </p:nvPr>
        </p:nvGraphicFramePr>
        <p:xfrm>
          <a:off x="6735128" y="2506028"/>
          <a:ext cx="32924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3" imgW="1104840" imgH="291960" progId="Equation.DSMT4">
                  <p:embed/>
                </p:oleObj>
              </mc:Choice>
              <mc:Fallback>
                <p:oleObj name="Equation" r:id="rId3" imgW="1104840" imgH="2919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128" y="2506028"/>
                        <a:ext cx="3292475" cy="874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8E7652-D5A0-4E9D-9CBD-19D1509CA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638175"/>
            <a:ext cx="57626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60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ED5F23-E82A-4B06-8524-FA91852DA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57" y="4584483"/>
            <a:ext cx="1885387" cy="20764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B9CFE1-6AF7-4E52-9A0D-F1A4B767D395}"/>
              </a:ext>
            </a:extLst>
          </p:cNvPr>
          <p:cNvCxnSpPr/>
          <p:nvPr/>
        </p:nvCxnSpPr>
        <p:spPr>
          <a:xfrm>
            <a:off x="361950" y="1628775"/>
            <a:ext cx="11487150" cy="0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2ED1BA-7DA6-40AC-BBA5-60AB999DCA83}"/>
              </a:ext>
            </a:extLst>
          </p:cNvPr>
          <p:cNvCxnSpPr/>
          <p:nvPr/>
        </p:nvCxnSpPr>
        <p:spPr>
          <a:xfrm>
            <a:off x="352425" y="3067050"/>
            <a:ext cx="11487150" cy="0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439F5A-FBBF-4766-9BF0-D4288E9244DE}"/>
              </a:ext>
            </a:extLst>
          </p:cNvPr>
          <p:cNvCxnSpPr>
            <a:cxnSpLocks/>
          </p:cNvCxnSpPr>
          <p:nvPr/>
        </p:nvCxnSpPr>
        <p:spPr>
          <a:xfrm>
            <a:off x="6457950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2C6402-41CC-471B-BFD2-E17709A5B0B4}"/>
              </a:ext>
            </a:extLst>
          </p:cNvPr>
          <p:cNvCxnSpPr>
            <a:cxnSpLocks/>
          </p:cNvCxnSpPr>
          <p:nvPr/>
        </p:nvCxnSpPr>
        <p:spPr>
          <a:xfrm>
            <a:off x="2133600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0F7497-B658-4890-96C5-1037400C0BE6}"/>
              </a:ext>
            </a:extLst>
          </p:cNvPr>
          <p:cNvCxnSpPr>
            <a:cxnSpLocks/>
          </p:cNvCxnSpPr>
          <p:nvPr/>
        </p:nvCxnSpPr>
        <p:spPr>
          <a:xfrm>
            <a:off x="4295775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C0C193-D9A4-4DC6-ABB4-EA31CFA79F6F}"/>
              </a:ext>
            </a:extLst>
          </p:cNvPr>
          <p:cNvCxnSpPr>
            <a:cxnSpLocks/>
          </p:cNvCxnSpPr>
          <p:nvPr/>
        </p:nvCxnSpPr>
        <p:spPr>
          <a:xfrm>
            <a:off x="10782300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F92C42-2E8C-4E71-BEF8-DBA94AD6BF76}"/>
              </a:ext>
            </a:extLst>
          </p:cNvPr>
          <p:cNvCxnSpPr>
            <a:cxnSpLocks/>
          </p:cNvCxnSpPr>
          <p:nvPr/>
        </p:nvCxnSpPr>
        <p:spPr>
          <a:xfrm>
            <a:off x="8620125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5E1A5A-102B-4A45-96C5-A7FACB64AB8E}"/>
              </a:ext>
            </a:extLst>
          </p:cNvPr>
          <p:cNvCxnSpPr/>
          <p:nvPr/>
        </p:nvCxnSpPr>
        <p:spPr>
          <a:xfrm>
            <a:off x="352425" y="4514850"/>
            <a:ext cx="11487150" cy="0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F04785F-632D-47D5-A939-D4CEEDFBE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830" y="4696979"/>
            <a:ext cx="1692042" cy="1775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33213-0FA2-408E-82A2-C64BD53F4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98" y="4731317"/>
            <a:ext cx="1685255" cy="16716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3CF1DB-A23C-4862-A0DC-A7BC489EE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16" y="4712548"/>
            <a:ext cx="1769370" cy="169040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633CE98-597B-49E0-84D9-53C5A14D121C}"/>
              </a:ext>
            </a:extLst>
          </p:cNvPr>
          <p:cNvSpPr txBox="1">
            <a:spLocks/>
          </p:cNvSpPr>
          <p:nvPr/>
        </p:nvSpPr>
        <p:spPr>
          <a:xfrm>
            <a:off x="11058532" y="1984815"/>
            <a:ext cx="781043" cy="7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chemeClr val="accent1">
                    <a:lumMod val="75000"/>
                  </a:schemeClr>
                </a:solidFill>
              </a:rPr>
              <a:t>נפח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4412E33-9ACD-4922-B789-4CA4547A68E9}"/>
              </a:ext>
            </a:extLst>
          </p:cNvPr>
          <p:cNvSpPr txBox="1">
            <a:spLocks/>
          </p:cNvSpPr>
          <p:nvPr/>
        </p:nvSpPr>
        <p:spPr>
          <a:xfrm>
            <a:off x="10953754" y="3411900"/>
            <a:ext cx="990598" cy="7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chemeClr val="accent1">
                    <a:lumMod val="75000"/>
                  </a:schemeClr>
                </a:solidFill>
              </a:rPr>
              <a:t>זווית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E13986-BA0C-4147-96CF-979BA8D9CC15}"/>
              </a:ext>
            </a:extLst>
          </p:cNvPr>
          <p:cNvSpPr txBox="1">
            <a:spLocks/>
          </p:cNvSpPr>
          <p:nvPr/>
        </p:nvSpPr>
        <p:spPr>
          <a:xfrm>
            <a:off x="10858502" y="5178701"/>
            <a:ext cx="990598" cy="7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chemeClr val="accent1">
                    <a:lumMod val="75000"/>
                  </a:schemeClr>
                </a:solidFill>
              </a:rPr>
              <a:t>רעיון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177F0AC-72E2-45FA-9990-FA7DFE06ACC1}"/>
              </a:ext>
            </a:extLst>
          </p:cNvPr>
          <p:cNvSpPr txBox="1">
            <a:spLocks/>
          </p:cNvSpPr>
          <p:nvPr/>
        </p:nvSpPr>
        <p:spPr>
          <a:xfrm>
            <a:off x="10982333" y="573494"/>
            <a:ext cx="990598" cy="7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chemeClr val="accent1">
                    <a:lumMod val="75000"/>
                  </a:schemeClr>
                </a:solidFill>
              </a:rPr>
              <a:t>פאון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A34FEE9-DAB3-4303-85EB-D6DB68C1F3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7750" y="1746250"/>
          <a:ext cx="1036638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7" imgW="444240" imgH="495000" progId="Equation.DSMT4">
                  <p:embed/>
                </p:oleObj>
              </mc:Choice>
              <mc:Fallback>
                <p:oleObj name="Equation" r:id="rId7" imgW="444240" imgH="4950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A34FEE9-DAB3-4303-85EB-D6DB68C1F3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1746250"/>
                        <a:ext cx="1036638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24F5D82-CE3C-4DCF-AB43-1CB529E224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40875" y="2074863"/>
          <a:ext cx="444500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C24F5D82-CE3C-4DCF-AB43-1CB529E224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75" y="2074863"/>
                        <a:ext cx="444500" cy="534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B9D1DC20-0E83-4709-9D94-29EE74E996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78663" y="1746250"/>
          <a:ext cx="887412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11" imgW="380880" imgH="495000" progId="Equation.DSMT4">
                  <p:embed/>
                </p:oleObj>
              </mc:Choice>
              <mc:Fallback>
                <p:oleObj name="Equation" r:id="rId11" imgW="380880" imgH="4950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B9D1DC20-0E83-4709-9D94-29EE74E996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8663" y="1746250"/>
                        <a:ext cx="887412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EB39560-24AA-4615-9036-7D24785628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2005013"/>
          <a:ext cx="1076325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Equation" r:id="rId13" imgW="457200" imgH="266400" progId="Equation.DSMT4">
                  <p:embed/>
                </p:oleObj>
              </mc:Choice>
              <mc:Fallback>
                <p:oleObj name="Equation" r:id="rId13" imgW="457200" imgH="2664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EB39560-24AA-4615-9036-7D24785628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005013"/>
                        <a:ext cx="1076325" cy="633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6F64B288-B8EF-4A05-80B8-852C0EC002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4575" y="2001838"/>
          <a:ext cx="188436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15" imgW="799920" imgH="279360" progId="Equation.DSMT4">
                  <p:embed/>
                </p:oleObj>
              </mc:Choice>
              <mc:Fallback>
                <p:oleObj name="Equation" r:id="rId15" imgW="799920" imgH="2793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6F64B288-B8EF-4A05-80B8-852C0EC002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5" y="2001838"/>
                        <a:ext cx="1884363" cy="663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0D4F0160-DBB0-49AC-9B39-0BA47453CA28}"/>
              </a:ext>
            </a:extLst>
          </p:cNvPr>
          <p:cNvSpPr txBox="1"/>
          <p:nvPr/>
        </p:nvSpPr>
        <p:spPr>
          <a:xfrm>
            <a:off x="9274176" y="3524251"/>
            <a:ext cx="985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2A00FE"/>
                </a:solidFill>
                <a:cs typeface="+mj-cs"/>
              </a:rPr>
              <a:t>90⁰ </a:t>
            </a:r>
            <a:endParaRPr lang="en-GB" sz="3200" dirty="0">
              <a:cs typeface="+mj-cs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A8594A4F-B69E-4967-ABEB-3E1B2055ED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5973" y="3344616"/>
          <a:ext cx="1414706" cy="892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Equation" r:id="rId17" imgW="787320" imgH="495000" progId="Equation.DSMT4">
                  <p:embed/>
                </p:oleObj>
              </mc:Choice>
              <mc:Fallback>
                <p:oleObj name="Equation" r:id="rId17" imgW="787320" imgH="4950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A8594A4F-B69E-4967-ABEB-3E1B2055ED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973" y="3344616"/>
                        <a:ext cx="1414706" cy="892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AC902F8-7B53-4A4C-9676-7BB5892ACC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2194" y="3324225"/>
          <a:ext cx="1715724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Equation" r:id="rId19" imgW="914400" imgH="495000" progId="Equation.DSMT4">
                  <p:embed/>
                </p:oleObj>
              </mc:Choice>
              <mc:Fallback>
                <p:oleObj name="Equation" r:id="rId19" imgW="914400" imgH="4950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6AC902F8-7B53-4A4C-9676-7BB5892ACC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194" y="3324225"/>
                        <a:ext cx="1715724" cy="931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9785B35E-967F-461E-AA39-AD3FB44FB0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5054" y="3326175"/>
          <a:ext cx="1853323" cy="92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Equation" r:id="rId21" imgW="1041120" imgH="520560" progId="Equation.DSMT4">
                  <p:embed/>
                </p:oleObj>
              </mc:Choice>
              <mc:Fallback>
                <p:oleObj name="Equation" r:id="rId21" imgW="1041120" imgH="52056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9785B35E-967F-461E-AA39-AD3FB44FB0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4" y="3326175"/>
                        <a:ext cx="1853323" cy="929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D5088886-1CD9-4AC2-A989-20EB0A5381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273" y="3293042"/>
          <a:ext cx="1861104" cy="1025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Equation" r:id="rId23" imgW="1041120" imgH="571320" progId="Equation.DSMT4">
                  <p:embed/>
                </p:oleObj>
              </mc:Choice>
              <mc:Fallback>
                <p:oleObj name="Equation" r:id="rId23" imgW="1041120" imgH="57132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D5088886-1CD9-4AC2-A989-20EB0A5381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73" y="3293042"/>
                        <a:ext cx="1861104" cy="10252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CF85C34C-F265-43EA-9C30-51B5F9CA323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45895" y="509631"/>
            <a:ext cx="895350" cy="885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09379C-E6BE-4A5E-82D9-6DEA6524FE2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553" y="646644"/>
            <a:ext cx="695325" cy="7048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2575DCF-007D-4CDB-AB52-AB37CB9D008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38725" y="460021"/>
            <a:ext cx="704850" cy="8667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082BFB9-DC45-4D54-A45E-8F50BA770CF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705" y="374507"/>
            <a:ext cx="1114425" cy="10477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CE9EEA-478D-4D61-9E54-E8166ABBEAA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88980" y="389274"/>
            <a:ext cx="1050925" cy="10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7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26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2A00FE"/>
                </a:solidFill>
              </a:rPr>
              <a:t>קוביה</a:t>
            </a:r>
            <a:endParaRPr lang="en-GB" sz="9600" b="1" dirty="0">
              <a:solidFill>
                <a:srgbClr val="2A00F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CFC55-CF25-4756-9E96-8D236D449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139" y="4295645"/>
            <a:ext cx="9623395" cy="1254047"/>
          </a:xfrm>
        </p:spPr>
        <p:txBody>
          <a:bodyPr>
            <a:no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2A00FE"/>
                </a:solidFill>
              </a:rPr>
              <a:t>נפח 1 </a:t>
            </a:r>
            <a:r>
              <a:rPr lang="he-IL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(או 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ru-RU" sz="3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а</a:t>
            </a:r>
            <a:r>
              <a:rPr lang="ru-RU" sz="3600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</a:t>
            </a:r>
            <a:r>
              <a:rPr lang="he-IL" sz="3600" dirty="0">
                <a:solidFill>
                  <a:srgbClr val="2A00FE"/>
                </a:solidFill>
              </a:rPr>
              <a:t> – לפי הגדרה של יחידות נפח. </a:t>
            </a:r>
            <a:endParaRPr lang="he-IL" sz="3600" baseline="30000" dirty="0">
              <a:solidFill>
                <a:srgbClr val="2A00FE"/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2A00FE"/>
                </a:solidFill>
              </a:rPr>
              <a:t>הזווית 90⁰ – לפי הגדרת מעלה.</a:t>
            </a:r>
            <a:endParaRPr lang="en-GB" sz="3600" dirty="0">
              <a:solidFill>
                <a:srgbClr val="2A00F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A58D9-AC21-4555-9401-AE346528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58" y="684745"/>
            <a:ext cx="3216837" cy="36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AAD28-CFB5-4566-B4BB-D62355FA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764" y="390247"/>
            <a:ext cx="41719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C0268-6EA2-4254-BE69-FBDDBEB8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29" y="452016"/>
            <a:ext cx="406717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8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613DF2-7547-4D8E-A754-909A91A3E21A}"/>
                  </a:ext>
                </a:extLst>
              </p:cNvPr>
              <p:cNvSpPr txBox="1"/>
              <p:nvPr/>
            </p:nvSpPr>
            <p:spPr>
              <a:xfrm>
                <a:off x="9703294" y="1177886"/>
                <a:ext cx="1240654" cy="12610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sz="4000" i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GB" sz="4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613DF2-7547-4D8E-A754-909A91A3E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3294" y="1177886"/>
                <a:ext cx="1240654" cy="12610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BDEDBC3-3F04-4909-9DCF-7269C761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94" y="725657"/>
            <a:ext cx="82677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8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C0268-6EA2-4254-BE69-FBDDBEB81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29" y="452016"/>
            <a:ext cx="4067175" cy="42672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F51C71B-B625-47A4-AE66-04F8A49F5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624194"/>
              </p:ext>
            </p:extLst>
          </p:nvPr>
        </p:nvGraphicFramePr>
        <p:xfrm>
          <a:off x="7309891" y="2454677"/>
          <a:ext cx="3001263" cy="1069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4" imgW="1282700" imgH="457200" progId="Equation.DSMT4">
                  <p:embed/>
                </p:oleObj>
              </mc:Choice>
              <mc:Fallback>
                <p:oleObj name="Equation" r:id="rId4" imgW="12827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C48A288-AAAD-4A10-819D-6F8CC586AA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9891" y="2454677"/>
                        <a:ext cx="3001263" cy="10697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66EF794-9C60-4BD0-9A6F-F87C764BB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551967"/>
              </p:ext>
            </p:extLst>
          </p:nvPr>
        </p:nvGraphicFramePr>
        <p:xfrm>
          <a:off x="7620076" y="3645426"/>
          <a:ext cx="533400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6" imgW="228600" imgH="482400" progId="Equation.DSMT4">
                  <p:embed/>
                </p:oleObj>
              </mc:Choice>
              <mc:Fallback>
                <p:oleObj name="Equation" r:id="rId6" imgW="228600" imgH="4824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F51C71B-B625-47A4-AE66-04F8A49F52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76" y="3645426"/>
                        <a:ext cx="533400" cy="1128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2F89B6A-0045-499E-B7B9-A1035F4A7E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240360"/>
              </p:ext>
            </p:extLst>
          </p:nvPr>
        </p:nvGraphicFramePr>
        <p:xfrm>
          <a:off x="8161919" y="3509962"/>
          <a:ext cx="1778000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8" imgW="761760" imgH="545760" progId="Equation.DSMT4">
                  <p:embed/>
                </p:oleObj>
              </mc:Choice>
              <mc:Fallback>
                <p:oleObj name="Equation" r:id="rId8" imgW="761760" imgH="5457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66EF794-9C60-4BD0-9A6F-F87C764BBC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1919" y="3509962"/>
                        <a:ext cx="1778000" cy="1277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2A4AFB8-831C-4686-AE39-C9315F7C11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477168"/>
              </p:ext>
            </p:extLst>
          </p:nvPr>
        </p:nvGraphicFramePr>
        <p:xfrm>
          <a:off x="5250798" y="4621163"/>
          <a:ext cx="889000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10" imgW="380880" imgH="469800" progId="Equation.DSMT4">
                  <p:embed/>
                </p:oleObj>
              </mc:Choice>
              <mc:Fallback>
                <p:oleObj name="Equation" r:id="rId10" imgW="380880" imgH="469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2F89B6A-0045-499E-B7B9-A1035F4A7E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0798" y="4621163"/>
                        <a:ext cx="889000" cy="1100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1667FAE-4B2F-4274-852D-4C9E7632D81B}"/>
              </a:ext>
            </a:extLst>
          </p:cNvPr>
          <p:cNvSpPr/>
          <p:nvPr/>
        </p:nvSpPr>
        <p:spPr>
          <a:xfrm>
            <a:off x="5452037" y="4688788"/>
            <a:ext cx="501264" cy="393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6E9237D-D21B-45EC-B98A-114901521D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557388"/>
              </p:ext>
            </p:extLst>
          </p:nvPr>
        </p:nvGraphicFramePr>
        <p:xfrm>
          <a:off x="5536507" y="4573673"/>
          <a:ext cx="4445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12" imgW="190440" imgH="228600" progId="Equation.DSMT4">
                  <p:embed/>
                </p:oleObj>
              </mc:Choice>
              <mc:Fallback>
                <p:oleObj name="Equation" r:id="rId12" imgW="19044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2A4AFB8-831C-4686-AE39-C9315F7C1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6507" y="4573673"/>
                        <a:ext cx="444500" cy="5349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975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C0268-6EA2-4254-BE69-FBDDBEB81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29" y="452016"/>
            <a:ext cx="4067175" cy="42672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EC1853-28E2-4AB7-8D33-CB6C8D6220EC}"/>
              </a:ext>
            </a:extLst>
          </p:cNvPr>
          <p:cNvCxnSpPr>
            <a:cxnSpLocks/>
          </p:cNvCxnSpPr>
          <p:nvPr/>
        </p:nvCxnSpPr>
        <p:spPr>
          <a:xfrm flipV="1">
            <a:off x="2192784" y="1464817"/>
            <a:ext cx="3648723" cy="220166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6C619D-D0B0-4246-96D2-2F9115C3B920}"/>
              </a:ext>
            </a:extLst>
          </p:cNvPr>
          <p:cNvCxnSpPr>
            <a:cxnSpLocks/>
          </p:cNvCxnSpPr>
          <p:nvPr/>
        </p:nvCxnSpPr>
        <p:spPr>
          <a:xfrm flipH="1" flipV="1">
            <a:off x="2192784" y="1313895"/>
            <a:ext cx="3639845" cy="2530136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13D9D04-801C-4588-A2A9-BFF63AFF26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604982"/>
              </p:ext>
            </p:extLst>
          </p:nvPr>
        </p:nvGraphicFramePr>
        <p:xfrm>
          <a:off x="1073188" y="3773007"/>
          <a:ext cx="920719" cy="441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4" imgW="558720" imgH="266400" progId="Equation.DSMT4">
                  <p:embed/>
                </p:oleObj>
              </mc:Choice>
              <mc:Fallback>
                <p:oleObj name="Equation" r:id="rId4" imgW="558720" imgH="266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2A4AFB8-831C-4686-AE39-C9315F7C1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88" y="3773007"/>
                        <a:ext cx="920719" cy="4418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C1C2ECC8-39F1-4187-AD77-0D0B0893B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724400"/>
              </p:ext>
            </p:extLst>
          </p:nvPr>
        </p:nvGraphicFramePr>
        <p:xfrm>
          <a:off x="3420476" y="4658666"/>
          <a:ext cx="752029" cy="37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Equation" r:id="rId6" imgW="533160" imgH="266400" progId="Equation.DSMT4">
                  <p:embed/>
                </p:oleObj>
              </mc:Choice>
              <mc:Fallback>
                <p:oleObj name="Equation" r:id="rId6" imgW="533160" imgH="266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13D9D04-801C-4588-A2A9-BFF63AFF26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0476" y="4658666"/>
                        <a:ext cx="752029" cy="378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B26CD0E-0F50-412F-A198-111D13F36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291514"/>
              </p:ext>
            </p:extLst>
          </p:nvPr>
        </p:nvGraphicFramePr>
        <p:xfrm>
          <a:off x="1179727" y="982722"/>
          <a:ext cx="752029" cy="37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Equation" r:id="rId8" imgW="533160" imgH="266400" progId="Equation.DSMT4">
                  <p:embed/>
                </p:oleObj>
              </mc:Choice>
              <mc:Fallback>
                <p:oleObj name="Equation" r:id="rId8" imgW="533160" imgH="266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C1C2ECC8-39F1-4187-AD77-0D0B0893B8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727" y="982722"/>
                        <a:ext cx="752029" cy="378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E326EBC-B627-4502-8FEB-80853DC6F3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711046"/>
              </p:ext>
            </p:extLst>
          </p:nvPr>
        </p:nvGraphicFramePr>
        <p:xfrm>
          <a:off x="3888895" y="3113091"/>
          <a:ext cx="752029" cy="37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Equation" r:id="rId10" imgW="533160" imgH="266400" progId="Equation.DSMT4">
                  <p:embed/>
                </p:oleObj>
              </mc:Choice>
              <mc:Fallback>
                <p:oleObj name="Equation" r:id="rId10" imgW="533160" imgH="2664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9B26CD0E-0F50-412F-A198-111D13F365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895" y="3113091"/>
                        <a:ext cx="752029" cy="378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1">
            <a:extLst>
              <a:ext uri="{FF2B5EF4-FFF2-40B4-BE49-F238E27FC236}">
                <a16:creationId xmlns:a16="http://schemas.microsoft.com/office/drawing/2014/main" id="{673A9815-47EB-4A88-BA8B-6D56F0463309}"/>
              </a:ext>
            </a:extLst>
          </p:cNvPr>
          <p:cNvSpPr txBox="1">
            <a:spLocks/>
          </p:cNvSpPr>
          <p:nvPr/>
        </p:nvSpPr>
        <p:spPr>
          <a:xfrm>
            <a:off x="8027708" y="2512601"/>
            <a:ext cx="2468177" cy="4508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הזווית בין הגבהים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4D89982-75C6-4CF3-8ADA-D752D90D1D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669221"/>
              </p:ext>
            </p:extLst>
          </p:nvPr>
        </p:nvGraphicFramePr>
        <p:xfrm>
          <a:off x="8285163" y="2982913"/>
          <a:ext cx="1890712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Equation" r:id="rId12" imgW="1498320" imgH="799920" progId="Equation.DSMT4">
                  <p:embed/>
                </p:oleObj>
              </mc:Choice>
              <mc:Fallback>
                <p:oleObj name="Equation" r:id="rId12" imgW="1498320" imgH="7999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2A4AFB8-831C-4686-AE39-C9315F7C1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5163" y="2982913"/>
                        <a:ext cx="1890712" cy="1012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itle 1">
            <a:extLst>
              <a:ext uri="{FF2B5EF4-FFF2-40B4-BE49-F238E27FC236}">
                <a16:creationId xmlns:a16="http://schemas.microsoft.com/office/drawing/2014/main" id="{4DA06AA8-667D-4E93-B606-92A6DA8A96C6}"/>
              </a:ext>
            </a:extLst>
          </p:cNvPr>
          <p:cNvSpPr txBox="1">
            <a:spLocks/>
          </p:cNvSpPr>
          <p:nvPr/>
        </p:nvSpPr>
        <p:spPr>
          <a:xfrm>
            <a:off x="8172450" y="4782731"/>
            <a:ext cx="2273454" cy="4508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הזווית בין הפאות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D3EF2E8C-9E13-4F90-A87B-066338D46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75381"/>
              </p:ext>
            </p:extLst>
          </p:nvPr>
        </p:nvGraphicFramePr>
        <p:xfrm>
          <a:off x="7809846" y="4039443"/>
          <a:ext cx="24828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Equation" r:id="rId14" imgW="1968480" imgH="533160" progId="Equation.DSMT4">
                  <p:embed/>
                </p:oleObj>
              </mc:Choice>
              <mc:Fallback>
                <p:oleObj name="Equation" r:id="rId14" imgW="1968480" imgH="5331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14D89982-75C6-4CF3-8ADA-D752D90D1D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9846" y="4039443"/>
                        <a:ext cx="2482850" cy="674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994DAF38-5709-47BD-9808-93C9357332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802418"/>
              </p:ext>
            </p:extLst>
          </p:nvPr>
        </p:nvGraphicFramePr>
        <p:xfrm>
          <a:off x="6906895" y="2439837"/>
          <a:ext cx="131445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Equation" r:id="rId16" imgW="1041120" imgH="495000" progId="Equation.DSMT4">
                  <p:embed/>
                </p:oleObj>
              </mc:Choice>
              <mc:Fallback>
                <p:oleObj name="Equation" r:id="rId16" imgW="1041120" imgH="4950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D3EF2E8C-9E13-4F90-A87B-066338D467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6895" y="2439837"/>
                        <a:ext cx="1314450" cy="627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2DB3B089-20F9-4F5A-AC50-711024B0ED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10405" y="4601130"/>
            <a:ext cx="1573646" cy="1885950"/>
          </a:xfrm>
          <a:prstGeom prst="rect">
            <a:avLst/>
          </a:prstGeom>
        </p:spPr>
      </p:pic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4FD0FE4-9FFB-4C7A-89C2-0BCB75AFB2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314890"/>
              </p:ext>
            </p:extLst>
          </p:nvPr>
        </p:nvGraphicFramePr>
        <p:xfrm>
          <a:off x="8465204" y="5275329"/>
          <a:ext cx="1710671" cy="107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Equation" r:id="rId19" imgW="787320" imgH="495000" progId="Equation.DSMT4">
                  <p:embed/>
                </p:oleObj>
              </mc:Choice>
              <mc:Fallback>
                <p:oleObj name="Equation" r:id="rId19" imgW="787320" imgH="4950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94DAF38-5709-47BD-9808-93C9357332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5204" y="5275329"/>
                        <a:ext cx="1710671" cy="10794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34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73A9815-47EB-4A88-BA8B-6D56F0463309}"/>
              </a:ext>
            </a:extLst>
          </p:cNvPr>
          <p:cNvSpPr txBox="1">
            <a:spLocks/>
          </p:cNvSpPr>
          <p:nvPr/>
        </p:nvSpPr>
        <p:spPr>
          <a:xfrm>
            <a:off x="8027708" y="2512601"/>
            <a:ext cx="2468177" cy="4508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הזווית בין הגבהים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DA06AA8-667D-4E93-B606-92A6DA8A96C6}"/>
              </a:ext>
            </a:extLst>
          </p:cNvPr>
          <p:cNvSpPr txBox="1">
            <a:spLocks/>
          </p:cNvSpPr>
          <p:nvPr/>
        </p:nvSpPr>
        <p:spPr>
          <a:xfrm>
            <a:off x="8172450" y="4782731"/>
            <a:ext cx="2273454" cy="4508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הזווית בין הפאות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994DAF38-5709-47BD-9808-93C9357332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6895" y="2439837"/>
          <a:ext cx="131445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3" imgW="1041120" imgH="495000" progId="Equation.DSMT4">
                  <p:embed/>
                </p:oleObj>
              </mc:Choice>
              <mc:Fallback>
                <p:oleObj name="Equation" r:id="rId3" imgW="1041120" imgH="4950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94DAF38-5709-47BD-9808-93C9357332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6895" y="2439837"/>
                        <a:ext cx="1314450" cy="627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4FD0FE4-9FFB-4C7A-89C2-0BCB75AFB2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5204" y="5275329"/>
          <a:ext cx="1710671" cy="107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5" imgW="787320" imgH="495000" progId="Equation.DSMT4">
                  <p:embed/>
                </p:oleObj>
              </mc:Choice>
              <mc:Fallback>
                <p:oleObj name="Equation" r:id="rId5" imgW="787320" imgH="4950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64FD0FE4-9FFB-4C7A-89C2-0BCB75AFB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5204" y="5275329"/>
                        <a:ext cx="1710671" cy="10794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D4CCCEC-EDAC-4072-B626-9D8BE0DE3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227048"/>
              </p:ext>
            </p:extLst>
          </p:nvPr>
        </p:nvGraphicFramePr>
        <p:xfrm>
          <a:off x="8419783" y="3575030"/>
          <a:ext cx="1714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7" imgW="1358640" imgH="241200" progId="Equation.DSMT4">
                  <p:embed/>
                </p:oleObj>
              </mc:Choice>
              <mc:Fallback>
                <p:oleObj name="Equation" r:id="rId7" imgW="1358640" imgH="2412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94DAF38-5709-47BD-9808-93C9357332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9783" y="3575030"/>
                        <a:ext cx="1714500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3C0C50D-3C06-4DEC-AEA6-CF708F839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024796"/>
              </p:ext>
            </p:extLst>
          </p:nvPr>
        </p:nvGraphicFramePr>
        <p:xfrm>
          <a:off x="8259446" y="4072963"/>
          <a:ext cx="187483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9" imgW="1485720" imgH="304560" progId="Equation.DSMT4">
                  <p:embed/>
                </p:oleObj>
              </mc:Choice>
              <mc:Fallback>
                <p:oleObj name="Equation" r:id="rId9" imgW="1485720" imgH="3045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AD4CCCEC-EDAC-4072-B626-9D8BE0DE38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9446" y="4072963"/>
                        <a:ext cx="1874837" cy="384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ABD0A6C-FDD9-44E8-ACC6-24143A1F6A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110937"/>
              </p:ext>
            </p:extLst>
          </p:nvPr>
        </p:nvGraphicFramePr>
        <p:xfrm>
          <a:off x="6918008" y="3976688"/>
          <a:ext cx="13462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Equation" r:id="rId11" imgW="1066680" imgH="520560" progId="Equation.DSMT4">
                  <p:embed/>
                </p:oleObj>
              </mc:Choice>
              <mc:Fallback>
                <p:oleObj name="Equation" r:id="rId11" imgW="1066680" imgH="5205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3C0C50D-3C06-4DEC-AEA6-CF708F8390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8008" y="3976688"/>
                        <a:ext cx="1346200" cy="654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DD4EF3F6-66C5-455B-9B2B-651BB94BCE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604701"/>
              </p:ext>
            </p:extLst>
          </p:nvPr>
        </p:nvGraphicFramePr>
        <p:xfrm>
          <a:off x="5976620" y="4154488"/>
          <a:ext cx="976313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13" imgW="774360" imgH="190440" progId="Equation.DSMT4">
                  <p:embed/>
                </p:oleObj>
              </mc:Choice>
              <mc:Fallback>
                <p:oleObj name="Equation" r:id="rId13" imgW="774360" imgH="19044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ABD0A6C-FDD9-44E8-ACC6-24143A1F6A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620" y="4154488"/>
                        <a:ext cx="976313" cy="239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FC2B840-0299-43AF-9511-2C0F4AE77D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65" y="1744256"/>
            <a:ext cx="31337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rgbClr val="5721AF"/>
                </a:solidFill>
              </a:rPr>
              <a:t>תמניון</a:t>
            </a:r>
            <a:endParaRPr lang="en-GB" sz="9600" b="1" dirty="0">
              <a:solidFill>
                <a:srgbClr val="5721A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DFACA-3207-4D83-8576-FB5A47EDA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04" y="457200"/>
            <a:ext cx="5629275" cy="5362575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4C25F07-9E73-4588-8008-88CCC2DB6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004672"/>
              </p:ext>
            </p:extLst>
          </p:nvPr>
        </p:nvGraphicFramePr>
        <p:xfrm>
          <a:off x="6631713" y="2802731"/>
          <a:ext cx="592138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4" imgW="253800" imgH="482400" progId="Equation.DSMT4">
                  <p:embed/>
                </p:oleObj>
              </mc:Choice>
              <mc:Fallback>
                <p:oleObj name="Equation" r:id="rId4" imgW="253800" imgH="482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2F89B6A-0045-499E-B7B9-A1035F4A7E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1713" y="2802731"/>
                        <a:ext cx="592138" cy="1128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32357DD1-9C06-4008-9C2A-087DF253AD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171822"/>
              </p:ext>
            </p:extLst>
          </p:nvPr>
        </p:nvGraphicFramePr>
        <p:xfrm>
          <a:off x="7220320" y="2666767"/>
          <a:ext cx="1924050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6" imgW="825480" imgH="545760" progId="Equation.DSMT4">
                  <p:embed/>
                </p:oleObj>
              </mc:Choice>
              <mc:Fallback>
                <p:oleObj name="Equation" r:id="rId6" imgW="825480" imgH="5457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4C25F07-9E73-4588-8008-88CCC2DB6B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0320" y="2666767"/>
                        <a:ext cx="1924050" cy="1277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66F66E0-04E6-4FE0-88E3-EC012B323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444867"/>
              </p:ext>
            </p:extLst>
          </p:nvPr>
        </p:nvGraphicFramePr>
        <p:xfrm>
          <a:off x="9123252" y="2779943"/>
          <a:ext cx="1598613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8" imgW="685800" imgH="495000" progId="Equation.DSMT4">
                  <p:embed/>
                </p:oleObj>
              </mc:Choice>
              <mc:Fallback>
                <p:oleObj name="Equation" r:id="rId8" imgW="685800" imgH="4950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32357DD1-9C06-4008-9C2A-087DF253AD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3252" y="2779943"/>
                        <a:ext cx="1598613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14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86</Words>
  <Application>Microsoft Office PowerPoint</Application>
  <PresentationFormat>Widescreen</PresentationFormat>
  <Paragraphs>39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Equation</vt:lpstr>
      <vt:lpstr>פאונים משוכללים</vt:lpstr>
      <vt:lpstr>קוביה</vt:lpstr>
      <vt:lpstr>ארבעון</vt:lpstr>
      <vt:lpstr>ארבעון</vt:lpstr>
      <vt:lpstr>PowerPoint Presentation</vt:lpstr>
      <vt:lpstr>ארבעון</vt:lpstr>
      <vt:lpstr>ארבעון</vt:lpstr>
      <vt:lpstr>ארבעון</vt:lpstr>
      <vt:lpstr>תמניון</vt:lpstr>
      <vt:lpstr>תמניון</vt:lpstr>
      <vt:lpstr>תריסרון</vt:lpstr>
      <vt:lpstr>תריסרון</vt:lpstr>
      <vt:lpstr>תריסרון</vt:lpstr>
      <vt:lpstr>תריסרון</vt:lpstr>
      <vt:lpstr>תריסרון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פאונים</dc:title>
  <dc:creator>Lev Radzivilovsky</dc:creator>
  <cp:lastModifiedBy>Lev Radzivilovsky</cp:lastModifiedBy>
  <cp:revision>17</cp:revision>
  <dcterms:created xsi:type="dcterms:W3CDTF">2022-01-07T20:45:04Z</dcterms:created>
  <dcterms:modified xsi:type="dcterms:W3CDTF">2022-01-12T13:17:24Z</dcterms:modified>
</cp:coreProperties>
</file>