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8" r:id="rId5"/>
    <p:sldId id="260" r:id="rId6"/>
    <p:sldId id="261" r:id="rId7"/>
    <p:sldId id="264"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1AE107-794D-44DD-BEA2-22A9D147F23D}"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F048A9-D90F-4C9D-8B93-001ADFEA2610}" type="slidenum">
              <a:rPr lang="en-US" smtClean="0"/>
              <a:t>‹#›</a:t>
            </a:fld>
            <a:endParaRPr lang="en-US"/>
          </a:p>
        </p:txBody>
      </p:sp>
    </p:spTree>
    <p:extLst>
      <p:ext uri="{BB962C8B-B14F-4D97-AF65-F5344CB8AC3E}">
        <p14:creationId xmlns:p14="http://schemas.microsoft.com/office/powerpoint/2010/main" val="1229569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1AE107-794D-44DD-BEA2-22A9D147F23D}"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F048A9-D90F-4C9D-8B93-001ADFEA2610}" type="slidenum">
              <a:rPr lang="en-US" smtClean="0"/>
              <a:t>‹#›</a:t>
            </a:fld>
            <a:endParaRPr lang="en-US"/>
          </a:p>
        </p:txBody>
      </p:sp>
    </p:spTree>
    <p:extLst>
      <p:ext uri="{BB962C8B-B14F-4D97-AF65-F5344CB8AC3E}">
        <p14:creationId xmlns:p14="http://schemas.microsoft.com/office/powerpoint/2010/main" val="34462225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1AE107-794D-44DD-BEA2-22A9D147F23D}"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F048A9-D90F-4C9D-8B93-001ADFEA2610}" type="slidenum">
              <a:rPr lang="en-US" smtClean="0"/>
              <a:t>‹#›</a:t>
            </a:fld>
            <a:endParaRPr lang="en-US"/>
          </a:p>
        </p:txBody>
      </p:sp>
    </p:spTree>
    <p:extLst>
      <p:ext uri="{BB962C8B-B14F-4D97-AF65-F5344CB8AC3E}">
        <p14:creationId xmlns:p14="http://schemas.microsoft.com/office/powerpoint/2010/main" val="1221500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1AE107-794D-44DD-BEA2-22A9D147F23D}"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F048A9-D90F-4C9D-8B93-001ADFEA2610}" type="slidenum">
              <a:rPr lang="en-US" smtClean="0"/>
              <a:t>‹#›</a:t>
            </a:fld>
            <a:endParaRPr lang="en-US"/>
          </a:p>
        </p:txBody>
      </p:sp>
    </p:spTree>
    <p:extLst>
      <p:ext uri="{BB962C8B-B14F-4D97-AF65-F5344CB8AC3E}">
        <p14:creationId xmlns:p14="http://schemas.microsoft.com/office/powerpoint/2010/main" val="10960417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41AE107-794D-44DD-BEA2-22A9D147F23D}" type="datetimeFigureOut">
              <a:rPr lang="en-US" smtClean="0"/>
              <a:t>1/19/2022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F048A9-D90F-4C9D-8B93-001ADFEA2610}" type="slidenum">
              <a:rPr lang="en-US" smtClean="0"/>
              <a:t>‹#›</a:t>
            </a:fld>
            <a:endParaRPr lang="en-US"/>
          </a:p>
        </p:txBody>
      </p:sp>
    </p:spTree>
    <p:extLst>
      <p:ext uri="{BB962C8B-B14F-4D97-AF65-F5344CB8AC3E}">
        <p14:creationId xmlns:p14="http://schemas.microsoft.com/office/powerpoint/2010/main" val="1089810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1AE107-794D-44DD-BEA2-22A9D147F23D}"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F048A9-D90F-4C9D-8B93-001ADFEA2610}" type="slidenum">
              <a:rPr lang="en-US" smtClean="0"/>
              <a:t>‹#›</a:t>
            </a:fld>
            <a:endParaRPr lang="en-US"/>
          </a:p>
        </p:txBody>
      </p:sp>
    </p:spTree>
    <p:extLst>
      <p:ext uri="{BB962C8B-B14F-4D97-AF65-F5344CB8AC3E}">
        <p14:creationId xmlns:p14="http://schemas.microsoft.com/office/powerpoint/2010/main" val="25699112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1AE107-794D-44DD-BEA2-22A9D147F23D}" type="datetimeFigureOut">
              <a:rPr lang="en-US" smtClean="0"/>
              <a:t>1/19/2022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F048A9-D90F-4C9D-8B93-001ADFEA2610}" type="slidenum">
              <a:rPr lang="en-US" smtClean="0"/>
              <a:t>‹#›</a:t>
            </a:fld>
            <a:endParaRPr lang="en-US"/>
          </a:p>
        </p:txBody>
      </p:sp>
    </p:spTree>
    <p:extLst>
      <p:ext uri="{BB962C8B-B14F-4D97-AF65-F5344CB8AC3E}">
        <p14:creationId xmlns:p14="http://schemas.microsoft.com/office/powerpoint/2010/main" val="1316320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1AE107-794D-44DD-BEA2-22A9D147F23D}" type="datetimeFigureOut">
              <a:rPr lang="en-US" smtClean="0"/>
              <a:t>1/19/2022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F048A9-D90F-4C9D-8B93-001ADFEA2610}" type="slidenum">
              <a:rPr lang="en-US" smtClean="0"/>
              <a:t>‹#›</a:t>
            </a:fld>
            <a:endParaRPr lang="en-US"/>
          </a:p>
        </p:txBody>
      </p:sp>
    </p:spTree>
    <p:extLst>
      <p:ext uri="{BB962C8B-B14F-4D97-AF65-F5344CB8AC3E}">
        <p14:creationId xmlns:p14="http://schemas.microsoft.com/office/powerpoint/2010/main" val="539063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1AE107-794D-44DD-BEA2-22A9D147F23D}" type="datetimeFigureOut">
              <a:rPr lang="en-US" smtClean="0"/>
              <a:t>1/19/2022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F048A9-D90F-4C9D-8B93-001ADFEA2610}" type="slidenum">
              <a:rPr lang="en-US" smtClean="0"/>
              <a:t>‹#›</a:t>
            </a:fld>
            <a:endParaRPr lang="en-US"/>
          </a:p>
        </p:txBody>
      </p:sp>
    </p:spTree>
    <p:extLst>
      <p:ext uri="{BB962C8B-B14F-4D97-AF65-F5344CB8AC3E}">
        <p14:creationId xmlns:p14="http://schemas.microsoft.com/office/powerpoint/2010/main" val="3159941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41AE107-794D-44DD-BEA2-22A9D147F23D}"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F048A9-D90F-4C9D-8B93-001ADFEA2610}" type="slidenum">
              <a:rPr lang="en-US" smtClean="0"/>
              <a:t>‹#›</a:t>
            </a:fld>
            <a:endParaRPr lang="en-US"/>
          </a:p>
        </p:txBody>
      </p:sp>
    </p:spTree>
    <p:extLst>
      <p:ext uri="{BB962C8B-B14F-4D97-AF65-F5344CB8AC3E}">
        <p14:creationId xmlns:p14="http://schemas.microsoft.com/office/powerpoint/2010/main" val="3521718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41AE107-794D-44DD-BEA2-22A9D147F23D}" type="datetimeFigureOut">
              <a:rPr lang="en-US" smtClean="0"/>
              <a:t>1/19/2022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F048A9-D90F-4C9D-8B93-001ADFEA2610}" type="slidenum">
              <a:rPr lang="en-US" smtClean="0"/>
              <a:t>‹#›</a:t>
            </a:fld>
            <a:endParaRPr lang="en-US"/>
          </a:p>
        </p:txBody>
      </p:sp>
    </p:spTree>
    <p:extLst>
      <p:ext uri="{BB962C8B-B14F-4D97-AF65-F5344CB8AC3E}">
        <p14:creationId xmlns:p14="http://schemas.microsoft.com/office/powerpoint/2010/main" val="16557345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1AE107-794D-44DD-BEA2-22A9D147F23D}" type="datetimeFigureOut">
              <a:rPr lang="en-US" smtClean="0"/>
              <a:t>1/19/2022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F048A9-D90F-4C9D-8B93-001ADFEA2610}" type="slidenum">
              <a:rPr lang="en-US" smtClean="0"/>
              <a:t>‹#›</a:t>
            </a:fld>
            <a:endParaRPr lang="en-US"/>
          </a:p>
        </p:txBody>
      </p:sp>
    </p:spTree>
    <p:extLst>
      <p:ext uri="{BB962C8B-B14F-4D97-AF65-F5344CB8AC3E}">
        <p14:creationId xmlns:p14="http://schemas.microsoft.com/office/powerpoint/2010/main" val="1118307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lp.vp4.me/p63s#:~:text=Weizmann%20Institute%20of%20Science%2DFeinberg,Open%20Day%20%2D%2028%20January%20202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e-IL" dirty="0" smtClean="0"/>
              <a:t>העולם האקדמי</a:t>
            </a:r>
            <a:endParaRPr lang="en-US" dirty="0"/>
          </a:p>
        </p:txBody>
      </p:sp>
      <p:sp>
        <p:nvSpPr>
          <p:cNvPr id="3" name="Subtitle 2"/>
          <p:cNvSpPr>
            <a:spLocks noGrp="1"/>
          </p:cNvSpPr>
          <p:nvPr>
            <p:ph type="subTitle" idx="1"/>
          </p:nvPr>
        </p:nvSpPr>
        <p:spPr/>
        <p:txBody>
          <a:bodyPr/>
          <a:lstStyle/>
          <a:p>
            <a:pPr rtl="1"/>
            <a:r>
              <a:rPr lang="he-IL" dirty="0" smtClean="0"/>
              <a:t>כמה </a:t>
            </a:r>
            <a:r>
              <a:rPr lang="en-US" dirty="0" smtClean="0"/>
              <a:t>ע</a:t>
            </a:r>
            <a:r>
              <a:rPr lang="he-IL" dirty="0" err="1" smtClean="0"/>
              <a:t>צות</a:t>
            </a:r>
            <a:r>
              <a:rPr lang="he-IL" dirty="0" smtClean="0"/>
              <a:t> </a:t>
            </a:r>
            <a:r>
              <a:rPr lang="he-IL" dirty="0" err="1" smtClean="0"/>
              <a:t>סוביק</a:t>
            </a:r>
            <a:r>
              <a:rPr lang="en-US" dirty="0" smtClean="0"/>
              <a:t>ט</a:t>
            </a:r>
            <a:r>
              <a:rPr lang="he-IL" dirty="0" err="1" smtClean="0"/>
              <a:t>יביות</a:t>
            </a:r>
            <a:endParaRPr lang="en-US" dirty="0"/>
          </a:p>
        </p:txBody>
      </p:sp>
    </p:spTree>
    <p:extLst>
      <p:ext uri="{BB962C8B-B14F-4D97-AF65-F5344CB8AC3E}">
        <p14:creationId xmlns:p14="http://schemas.microsoft.com/office/powerpoint/2010/main" val="37762735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he-IL" dirty="0" smtClean="0"/>
              <a:t>מסלול אקדמי אופייני</a:t>
            </a:r>
            <a:endParaRPr lang="en-US" dirty="0"/>
          </a:p>
        </p:txBody>
      </p:sp>
      <p:sp>
        <p:nvSpPr>
          <p:cNvPr id="3" name="Content Placeholder 2"/>
          <p:cNvSpPr>
            <a:spLocks noGrp="1"/>
          </p:cNvSpPr>
          <p:nvPr>
            <p:ph idx="1"/>
          </p:nvPr>
        </p:nvSpPr>
        <p:spPr>
          <a:xfrm>
            <a:off x="838200" y="1817313"/>
            <a:ext cx="10408920" cy="4558550"/>
          </a:xfrm>
        </p:spPr>
        <p:txBody>
          <a:bodyPr>
            <a:normAutofit fontScale="92500" lnSpcReduction="20000"/>
          </a:bodyPr>
          <a:lstStyle/>
          <a:p>
            <a:pPr algn="r" rtl="1">
              <a:lnSpc>
                <a:spcPct val="210000"/>
              </a:lnSpc>
              <a:buFont typeface="Wingdings" panose="05000000000000000000" pitchFamily="2" charset="2"/>
              <a:buChar char="v"/>
            </a:pPr>
            <a:r>
              <a:rPr lang="he-IL" dirty="0" smtClean="0"/>
              <a:t> תואר ראשון</a:t>
            </a:r>
          </a:p>
          <a:p>
            <a:pPr algn="r" rtl="1">
              <a:lnSpc>
                <a:spcPct val="210000"/>
              </a:lnSpc>
              <a:buFont typeface="Wingdings" panose="05000000000000000000" pitchFamily="2" charset="2"/>
              <a:buChar char="v"/>
            </a:pPr>
            <a:r>
              <a:rPr lang="he-IL" dirty="0" smtClean="0"/>
              <a:t> תואר שני</a:t>
            </a:r>
          </a:p>
          <a:p>
            <a:pPr algn="r" rtl="1">
              <a:lnSpc>
                <a:spcPct val="210000"/>
              </a:lnSpc>
              <a:buFont typeface="Wingdings" panose="05000000000000000000" pitchFamily="2" charset="2"/>
              <a:buChar char="v"/>
            </a:pPr>
            <a:r>
              <a:rPr lang="he-IL" dirty="0" smtClean="0"/>
              <a:t> תואר שלישי (דוקטורט)</a:t>
            </a:r>
            <a:r>
              <a:rPr lang="en-US" dirty="0" smtClean="0"/>
              <a:t> - </a:t>
            </a:r>
            <a:r>
              <a:rPr lang="he-IL" dirty="0" smtClean="0"/>
              <a:t> </a:t>
            </a:r>
            <a:r>
              <a:rPr lang="en-US" dirty="0" smtClean="0"/>
              <a:t>PhD</a:t>
            </a:r>
            <a:endParaRPr lang="he-IL" dirty="0" smtClean="0"/>
          </a:p>
          <a:p>
            <a:pPr algn="r" rtl="1">
              <a:lnSpc>
                <a:spcPct val="210000"/>
              </a:lnSpc>
              <a:buFont typeface="Wingdings" panose="05000000000000000000" pitchFamily="2" charset="2"/>
              <a:buChar char="v"/>
            </a:pPr>
            <a:r>
              <a:rPr lang="he-IL" dirty="0" smtClean="0"/>
              <a:t> השתלמות פוסט-דוקטורט</a:t>
            </a:r>
          </a:p>
          <a:p>
            <a:pPr algn="r" rtl="1">
              <a:lnSpc>
                <a:spcPct val="210000"/>
              </a:lnSpc>
              <a:buFont typeface="Wingdings" panose="05000000000000000000" pitchFamily="2" charset="2"/>
              <a:buChar char="v"/>
            </a:pPr>
            <a:r>
              <a:rPr lang="he-IL" dirty="0" smtClean="0"/>
              <a:t> משרה אקדמית באוניברסיטה</a:t>
            </a:r>
            <a:endParaRPr lang="en-US" dirty="0"/>
          </a:p>
        </p:txBody>
      </p:sp>
    </p:spTree>
    <p:extLst>
      <p:ext uri="{BB962C8B-B14F-4D97-AF65-F5344CB8AC3E}">
        <p14:creationId xmlns:p14="http://schemas.microsoft.com/office/powerpoint/2010/main" val="1784910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he-IL" dirty="0" smtClean="0"/>
              <a:t>מספר עובדות שאולי אתם לא יודעים </a:t>
            </a:r>
            <a:endParaRPr lang="en-US" dirty="0"/>
          </a:p>
        </p:txBody>
      </p:sp>
      <p:sp>
        <p:nvSpPr>
          <p:cNvPr id="3" name="Content Placeholder 2"/>
          <p:cNvSpPr>
            <a:spLocks noGrp="1"/>
          </p:cNvSpPr>
          <p:nvPr>
            <p:ph idx="1"/>
          </p:nvPr>
        </p:nvSpPr>
        <p:spPr/>
        <p:txBody>
          <a:bodyPr/>
          <a:lstStyle/>
          <a:p>
            <a:pPr algn="r" rtl="1"/>
            <a:r>
              <a:rPr lang="he-IL" dirty="0" smtClean="0"/>
              <a:t>התדר של האול</a:t>
            </a:r>
            <a:r>
              <a:rPr lang="en-US" dirty="0" smtClean="0"/>
              <a:t>ם</a:t>
            </a:r>
            <a:r>
              <a:rPr lang="he-IL" dirty="0" smtClean="0"/>
              <a:t> האקדמי הוא שנה אקדמית (</a:t>
            </a:r>
            <a:r>
              <a:rPr lang="he-IL" dirty="0" err="1" smtClean="0"/>
              <a:t>ספ</a:t>
            </a:r>
            <a:r>
              <a:rPr lang="en-US" dirty="0" smtClean="0"/>
              <a:t>ט</a:t>
            </a:r>
            <a:r>
              <a:rPr lang="he-IL" dirty="0" smtClean="0"/>
              <a:t>מבר </a:t>
            </a:r>
            <a:r>
              <a:rPr lang="en-US" dirty="0" smtClean="0"/>
              <a:t>ע</a:t>
            </a:r>
            <a:r>
              <a:rPr lang="he-IL" dirty="0" smtClean="0"/>
              <a:t>ד </a:t>
            </a:r>
            <a:r>
              <a:rPr lang="he-IL" dirty="0" err="1" smtClean="0"/>
              <a:t>ספ</a:t>
            </a:r>
            <a:r>
              <a:rPr lang="en-US" dirty="0" smtClean="0"/>
              <a:t>ט</a:t>
            </a:r>
            <a:r>
              <a:rPr lang="he-IL" dirty="0" smtClean="0"/>
              <a:t>מבר).</a:t>
            </a:r>
          </a:p>
          <a:p>
            <a:pPr algn="r" rtl="1"/>
            <a:r>
              <a:rPr lang="he-IL" dirty="0" smtClean="0"/>
              <a:t>את</a:t>
            </a:r>
            <a:r>
              <a:rPr lang="en-US" dirty="0" smtClean="0"/>
              <a:t>ם</a:t>
            </a:r>
            <a:r>
              <a:rPr lang="he-IL" dirty="0" smtClean="0"/>
              <a:t> </a:t>
            </a:r>
            <a:r>
              <a:rPr lang="he-IL" dirty="0" err="1" smtClean="0"/>
              <a:t>צריכי</a:t>
            </a:r>
            <a:r>
              <a:rPr lang="en-US" dirty="0" smtClean="0"/>
              <a:t>ם</a:t>
            </a:r>
            <a:r>
              <a:rPr lang="he-IL" dirty="0" smtClean="0"/>
              <a:t> </a:t>
            </a:r>
            <a:r>
              <a:rPr lang="he-IL" dirty="0" err="1" smtClean="0"/>
              <a:t>להת</a:t>
            </a:r>
            <a:r>
              <a:rPr lang="en-US" dirty="0" smtClean="0"/>
              <a:t>ח</a:t>
            </a:r>
            <a:r>
              <a:rPr lang="he-IL" dirty="0" smtClean="0"/>
              <a:t>יל ל</a:t>
            </a:r>
            <a:r>
              <a:rPr lang="en-US" dirty="0" smtClean="0"/>
              <a:t>ח</a:t>
            </a:r>
            <a:r>
              <a:rPr lang="he-IL" dirty="0" smtClean="0"/>
              <a:t>שוב </a:t>
            </a:r>
            <a:r>
              <a:rPr lang="he-IL" dirty="0" err="1" smtClean="0"/>
              <a:t>בספ</a:t>
            </a:r>
            <a:r>
              <a:rPr lang="en-US" dirty="0" smtClean="0"/>
              <a:t>ט</a:t>
            </a:r>
            <a:r>
              <a:rPr lang="he-IL" dirty="0" smtClean="0"/>
              <a:t>מבר </a:t>
            </a:r>
            <a:r>
              <a:rPr lang="en-US" dirty="0" smtClean="0"/>
              <a:t>ע</a:t>
            </a:r>
            <a:r>
              <a:rPr lang="he-IL" dirty="0" smtClean="0"/>
              <a:t>ל מה שאת</a:t>
            </a:r>
            <a:r>
              <a:rPr lang="en-US" dirty="0" smtClean="0"/>
              <a:t>ם</a:t>
            </a:r>
            <a:r>
              <a:rPr lang="he-IL" dirty="0" smtClean="0"/>
              <a:t> רוצי</a:t>
            </a:r>
            <a:r>
              <a:rPr lang="en-US" dirty="0" smtClean="0"/>
              <a:t>ם</a:t>
            </a:r>
            <a:r>
              <a:rPr lang="he-IL" dirty="0" smtClean="0"/>
              <a:t> ל</a:t>
            </a:r>
            <a:r>
              <a:rPr lang="en-US" dirty="0" smtClean="0"/>
              <a:t>ע</a:t>
            </a:r>
            <a:r>
              <a:rPr lang="he-IL" dirty="0" err="1" smtClean="0"/>
              <a:t>שות</a:t>
            </a:r>
            <a:r>
              <a:rPr lang="he-IL" dirty="0" smtClean="0"/>
              <a:t> </a:t>
            </a:r>
            <a:r>
              <a:rPr lang="he-IL" dirty="0" err="1" smtClean="0"/>
              <a:t>בספ</a:t>
            </a:r>
            <a:r>
              <a:rPr lang="en-US" dirty="0" smtClean="0"/>
              <a:t>ט</a:t>
            </a:r>
            <a:r>
              <a:rPr lang="he-IL" dirty="0" smtClean="0"/>
              <a:t>מבר הבא.</a:t>
            </a:r>
          </a:p>
          <a:p>
            <a:pPr algn="r" rtl="1"/>
            <a:r>
              <a:rPr lang="he-IL" dirty="0" smtClean="0"/>
              <a:t>לציוני</a:t>
            </a:r>
            <a:r>
              <a:rPr lang="en-US" dirty="0" smtClean="0"/>
              <a:t>ם</a:t>
            </a:r>
            <a:r>
              <a:rPr lang="he-IL" dirty="0" smtClean="0"/>
              <a:t> בתואר ראשו</a:t>
            </a:r>
            <a:r>
              <a:rPr lang="en-US" dirty="0" smtClean="0"/>
              <a:t>ן</a:t>
            </a:r>
            <a:r>
              <a:rPr lang="he-IL" dirty="0" smtClean="0"/>
              <a:t> יש </a:t>
            </a:r>
            <a:r>
              <a:rPr lang="en-US" dirty="0" smtClean="0"/>
              <a:t>ח</a:t>
            </a:r>
            <a:r>
              <a:rPr lang="he-IL" dirty="0" smtClean="0"/>
              <a:t>שיבות.</a:t>
            </a:r>
          </a:p>
          <a:p>
            <a:pPr algn="r" rtl="1"/>
            <a:r>
              <a:rPr lang="he-IL" dirty="0" smtClean="0"/>
              <a:t>המלצות יכולות תמיד ל</a:t>
            </a:r>
            <a:r>
              <a:rPr lang="en-US" dirty="0" smtClean="0"/>
              <a:t>ע</a:t>
            </a:r>
            <a:r>
              <a:rPr lang="he-IL" dirty="0" err="1" smtClean="0"/>
              <a:t>זור</a:t>
            </a:r>
            <a:r>
              <a:rPr lang="he-IL" dirty="0" smtClean="0"/>
              <a:t> (אבל </a:t>
            </a:r>
            <a:r>
              <a:rPr lang="en-US" dirty="0" smtClean="0"/>
              <a:t>ח</a:t>
            </a:r>
            <a:r>
              <a:rPr lang="he-IL" dirty="0" smtClean="0"/>
              <a:t>שוב שה</a:t>
            </a:r>
            <a:r>
              <a:rPr lang="en-US" dirty="0" smtClean="0"/>
              <a:t>ן</a:t>
            </a:r>
            <a:r>
              <a:rPr lang="he-IL" dirty="0" smtClean="0"/>
              <a:t> תהינה </a:t>
            </a:r>
            <a:r>
              <a:rPr lang="en-US" dirty="0" smtClean="0"/>
              <a:t>ט</a:t>
            </a:r>
            <a:r>
              <a:rPr lang="he-IL" dirty="0" err="1" smtClean="0"/>
              <a:t>ובות</a:t>
            </a:r>
            <a:r>
              <a:rPr lang="he-IL" dirty="0" smtClean="0"/>
              <a:t>).</a:t>
            </a:r>
          </a:p>
          <a:p>
            <a:pPr algn="r" rtl="1"/>
            <a:r>
              <a:rPr lang="he-IL" dirty="0" smtClean="0"/>
              <a:t>הגיל האקדמי = </a:t>
            </a:r>
            <a:r>
              <a:rPr lang="he-IL" dirty="0" err="1" smtClean="0"/>
              <a:t>הזמ</a:t>
            </a:r>
            <a:r>
              <a:rPr lang="en-US" dirty="0" smtClean="0"/>
              <a:t>ן</a:t>
            </a:r>
            <a:r>
              <a:rPr lang="he-IL" dirty="0" smtClean="0"/>
              <a:t> ש</a:t>
            </a:r>
            <a:r>
              <a:rPr lang="en-US" dirty="0" smtClean="0"/>
              <a:t>ע</a:t>
            </a:r>
            <a:r>
              <a:rPr lang="he-IL" dirty="0" smtClean="0"/>
              <a:t>בר מאז </a:t>
            </a:r>
            <a:r>
              <a:rPr lang="he-IL" dirty="0" err="1" smtClean="0"/>
              <a:t>סיו</a:t>
            </a:r>
            <a:r>
              <a:rPr lang="en-US" dirty="0" smtClean="0"/>
              <a:t>ם</a:t>
            </a:r>
            <a:r>
              <a:rPr lang="he-IL" dirty="0" smtClean="0"/>
              <a:t> הדוק</a:t>
            </a:r>
            <a:r>
              <a:rPr lang="en-US" dirty="0" smtClean="0"/>
              <a:t>ט</a:t>
            </a:r>
            <a:r>
              <a:rPr lang="he-IL" dirty="0" err="1" smtClean="0"/>
              <a:t>ור</a:t>
            </a:r>
            <a:r>
              <a:rPr lang="en-US" dirty="0" smtClean="0"/>
              <a:t>ט</a:t>
            </a:r>
            <a:r>
              <a:rPr lang="he-IL" dirty="0" smtClean="0"/>
              <a:t>.</a:t>
            </a:r>
          </a:p>
          <a:p>
            <a:pPr algn="r" rtl="1"/>
            <a:endParaRPr lang="en-US" dirty="0"/>
          </a:p>
        </p:txBody>
      </p:sp>
    </p:spTree>
    <p:extLst>
      <p:ext uri="{BB962C8B-B14F-4D97-AF65-F5344CB8AC3E}">
        <p14:creationId xmlns:p14="http://schemas.microsoft.com/office/powerpoint/2010/main" val="2816867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he-IL" dirty="0" smtClean="0"/>
              <a:t>מתי לרוץ</a:t>
            </a:r>
            <a:r>
              <a:rPr lang="en-US" dirty="0" smtClean="0"/>
              <a:t> </a:t>
            </a:r>
            <a:r>
              <a:rPr lang="he-IL" dirty="0" smtClean="0"/>
              <a:t>קדימה ומתי להאט</a:t>
            </a:r>
            <a:endParaRPr lang="en-US" dirty="0"/>
          </a:p>
        </p:txBody>
      </p:sp>
      <p:sp>
        <p:nvSpPr>
          <p:cNvPr id="3" name="Content Placeholder 2"/>
          <p:cNvSpPr>
            <a:spLocks noGrp="1"/>
          </p:cNvSpPr>
          <p:nvPr>
            <p:ph idx="1"/>
          </p:nvPr>
        </p:nvSpPr>
        <p:spPr/>
        <p:txBody>
          <a:bodyPr>
            <a:normAutofit fontScale="92500" lnSpcReduction="10000"/>
          </a:bodyPr>
          <a:lstStyle/>
          <a:p>
            <a:pPr algn="r" rtl="1"/>
            <a:r>
              <a:rPr lang="he-IL" dirty="0" smtClean="0"/>
              <a:t>המלצה כללית – </a:t>
            </a:r>
            <a:r>
              <a:rPr lang="he-IL" dirty="0" err="1" smtClean="0"/>
              <a:t>לרו</a:t>
            </a:r>
            <a:r>
              <a:rPr lang="en-US" dirty="0" smtClean="0"/>
              <a:t>ץ</a:t>
            </a:r>
            <a:r>
              <a:rPr lang="he-IL" dirty="0" smtClean="0"/>
              <a:t> קדימה, אבל...</a:t>
            </a:r>
          </a:p>
          <a:p>
            <a:pPr algn="r" rtl="1"/>
            <a:r>
              <a:rPr lang="he-IL" dirty="0" err="1" smtClean="0"/>
              <a:t>הציו</a:t>
            </a:r>
            <a:r>
              <a:rPr lang="en-US" dirty="0" smtClean="0"/>
              <a:t>ן</a:t>
            </a:r>
            <a:r>
              <a:rPr lang="he-IL" dirty="0" smtClean="0"/>
              <a:t> יכול לשמש מידה: </a:t>
            </a:r>
          </a:p>
          <a:p>
            <a:pPr lvl="1" algn="r" rtl="1"/>
            <a:r>
              <a:rPr lang="he-IL" dirty="0" err="1" smtClean="0"/>
              <a:t>ציו</a:t>
            </a:r>
            <a:r>
              <a:rPr lang="en-US" dirty="0" smtClean="0"/>
              <a:t>ן</a:t>
            </a:r>
            <a:r>
              <a:rPr lang="he-IL" dirty="0" smtClean="0"/>
              <a:t>  מת</a:t>
            </a:r>
            <a:r>
              <a:rPr lang="en-US" dirty="0" smtClean="0"/>
              <a:t>ח</a:t>
            </a:r>
            <a:r>
              <a:rPr lang="he-IL" dirty="0" smtClean="0"/>
              <a:t>ת ל-90 בקורס: נורה אדומה. </a:t>
            </a:r>
            <a:r>
              <a:rPr lang="he-IL" dirty="0" err="1" smtClean="0"/>
              <a:t>מומל</a:t>
            </a:r>
            <a:r>
              <a:rPr lang="en-US" dirty="0" smtClean="0"/>
              <a:t>ץ</a:t>
            </a:r>
            <a:r>
              <a:rPr lang="he-IL" dirty="0" smtClean="0"/>
              <a:t> ל</a:t>
            </a:r>
            <a:r>
              <a:rPr lang="en-US" dirty="0" smtClean="0"/>
              <a:t>ע</a:t>
            </a:r>
            <a:r>
              <a:rPr lang="he-IL" dirty="0" err="1" smtClean="0"/>
              <a:t>שות</a:t>
            </a:r>
            <a:r>
              <a:rPr lang="he-IL" dirty="0" smtClean="0"/>
              <a:t> את הקורס שוב ולהוריד רגל מהגז.</a:t>
            </a:r>
          </a:p>
          <a:p>
            <a:pPr lvl="1" algn="r" rtl="1"/>
            <a:r>
              <a:rPr lang="he-IL" dirty="0" smtClean="0"/>
              <a:t>כל הציוני</a:t>
            </a:r>
            <a:r>
              <a:rPr lang="en-US" dirty="0" smtClean="0"/>
              <a:t>ם </a:t>
            </a:r>
            <a:r>
              <a:rPr lang="he-IL" dirty="0" smtClean="0"/>
              <a:t>מ</a:t>
            </a:r>
            <a:r>
              <a:rPr lang="en-US" dirty="0" smtClean="0"/>
              <a:t>ע</a:t>
            </a:r>
            <a:r>
              <a:rPr lang="he-IL" dirty="0" smtClean="0"/>
              <a:t>ל 95: אור ירוק, אפשר </a:t>
            </a:r>
            <a:r>
              <a:rPr lang="he-IL" dirty="0" err="1" smtClean="0"/>
              <a:t>לל</a:t>
            </a:r>
            <a:r>
              <a:rPr lang="en-US" dirty="0" smtClean="0"/>
              <a:t>ח</a:t>
            </a:r>
            <a:r>
              <a:rPr lang="he-IL" dirty="0" smtClean="0"/>
              <a:t>ו</a:t>
            </a:r>
            <a:r>
              <a:rPr lang="en-US" dirty="0" smtClean="0"/>
              <a:t>ץ</a:t>
            </a:r>
            <a:r>
              <a:rPr lang="he-IL" dirty="0" smtClean="0"/>
              <a:t> </a:t>
            </a:r>
            <a:r>
              <a:rPr lang="en-US" dirty="0" smtClean="0"/>
              <a:t>ע</a:t>
            </a:r>
            <a:r>
              <a:rPr lang="he-IL" dirty="0" smtClean="0"/>
              <a:t>ל </a:t>
            </a:r>
            <a:r>
              <a:rPr lang="he-IL" dirty="0"/>
              <a:t>ע</a:t>
            </a:r>
            <a:r>
              <a:rPr lang="he-IL" dirty="0" smtClean="0"/>
              <a:t>וד </a:t>
            </a:r>
            <a:r>
              <a:rPr lang="en-US" dirty="0" smtClean="0"/>
              <a:t>ע</a:t>
            </a:r>
            <a:r>
              <a:rPr lang="he-IL" dirty="0" smtClean="0"/>
              <a:t>ל הגז.</a:t>
            </a:r>
            <a:endParaRPr lang="he-IL" dirty="0"/>
          </a:p>
          <a:p>
            <a:pPr algn="r" rtl="1"/>
            <a:r>
              <a:rPr lang="he-IL" dirty="0" smtClean="0"/>
              <a:t>לא להתפשר </a:t>
            </a:r>
            <a:r>
              <a:rPr lang="en-US" dirty="0" smtClean="0"/>
              <a:t>ע</a:t>
            </a:r>
            <a:r>
              <a:rPr lang="he-IL" dirty="0" smtClean="0"/>
              <a:t>ל איכות ו</a:t>
            </a:r>
            <a:r>
              <a:rPr lang="en-US" dirty="0" smtClean="0"/>
              <a:t>ע</a:t>
            </a:r>
            <a:r>
              <a:rPr lang="he-IL" dirty="0" smtClean="0"/>
              <a:t>ל הבנה!</a:t>
            </a:r>
          </a:p>
          <a:p>
            <a:pPr algn="r" rtl="1"/>
            <a:r>
              <a:rPr lang="he-IL" dirty="0" smtClean="0"/>
              <a:t>מתי </a:t>
            </a:r>
            <a:r>
              <a:rPr lang="he-IL" dirty="0" err="1" smtClean="0"/>
              <a:t>להת</a:t>
            </a:r>
            <a:r>
              <a:rPr lang="en-US" dirty="0" smtClean="0"/>
              <a:t>ח</a:t>
            </a:r>
            <a:r>
              <a:rPr lang="he-IL" dirty="0" smtClean="0"/>
              <a:t>יל תואר שני? בגדול - מוקד</a:t>
            </a:r>
            <a:r>
              <a:rPr lang="en-US" dirty="0" smtClean="0"/>
              <a:t>ם</a:t>
            </a:r>
            <a:r>
              <a:rPr lang="he-IL" dirty="0" smtClean="0"/>
              <a:t> ככל האפשר.</a:t>
            </a:r>
          </a:p>
          <a:p>
            <a:pPr algn="r" rtl="1"/>
            <a:r>
              <a:rPr lang="he-IL" dirty="0" smtClean="0"/>
              <a:t>מתי </a:t>
            </a:r>
            <a:r>
              <a:rPr lang="he-IL" dirty="0" err="1" smtClean="0"/>
              <a:t>לסיי</a:t>
            </a:r>
            <a:r>
              <a:rPr lang="en-US" dirty="0" smtClean="0"/>
              <a:t>ם</a:t>
            </a:r>
            <a:r>
              <a:rPr lang="he-IL" dirty="0" smtClean="0"/>
              <a:t> תואר שני? אני ממלי</a:t>
            </a:r>
            <a:r>
              <a:rPr lang="en-US" dirty="0" smtClean="0"/>
              <a:t>ץ</a:t>
            </a:r>
            <a:r>
              <a:rPr lang="he-IL" dirty="0" smtClean="0"/>
              <a:t> לא למהר, אפשר </a:t>
            </a:r>
            <a:r>
              <a:rPr lang="he-IL" dirty="0" err="1" smtClean="0"/>
              <a:t>להמשי</a:t>
            </a:r>
            <a:r>
              <a:rPr lang="en-US" dirty="0" smtClean="0"/>
              <a:t>ך</a:t>
            </a:r>
            <a:r>
              <a:rPr lang="he-IL" dirty="0" smtClean="0"/>
              <a:t> ל</a:t>
            </a:r>
            <a:r>
              <a:rPr lang="en-US" dirty="0" smtClean="0"/>
              <a:t>ח</a:t>
            </a:r>
            <a:r>
              <a:rPr lang="he-IL" dirty="0" smtClean="0"/>
              <a:t>קור ולהגדיל הרקורד. אותו דבר לגבי דוק</a:t>
            </a:r>
            <a:r>
              <a:rPr lang="en-US" dirty="0" smtClean="0"/>
              <a:t>ט</a:t>
            </a:r>
            <a:r>
              <a:rPr lang="he-IL" dirty="0" err="1" smtClean="0"/>
              <a:t>ור</a:t>
            </a:r>
            <a:r>
              <a:rPr lang="en-US" dirty="0" smtClean="0"/>
              <a:t>ט</a:t>
            </a:r>
            <a:r>
              <a:rPr lang="he-IL" dirty="0" smtClean="0"/>
              <a:t>. 2 סיבות:</a:t>
            </a:r>
          </a:p>
          <a:p>
            <a:pPr lvl="1" algn="r" rtl="1"/>
            <a:r>
              <a:rPr lang="he-IL" dirty="0" smtClean="0"/>
              <a:t>להק</a:t>
            </a:r>
            <a:r>
              <a:rPr lang="en-US" dirty="0" smtClean="0"/>
              <a:t>ט</a:t>
            </a:r>
            <a:r>
              <a:rPr lang="he-IL" dirty="0" smtClean="0"/>
              <a:t>י</a:t>
            </a:r>
            <a:r>
              <a:rPr lang="en-US" dirty="0" smtClean="0"/>
              <a:t>ן</a:t>
            </a:r>
            <a:r>
              <a:rPr lang="he-IL" dirty="0" smtClean="0"/>
              <a:t> את הגיל האקדמי.</a:t>
            </a:r>
          </a:p>
          <a:p>
            <a:pPr lvl="1" algn="r" rtl="1"/>
            <a:r>
              <a:rPr lang="he-IL" dirty="0" smtClean="0"/>
              <a:t>יותר קל לקבל אישור לימודי</a:t>
            </a:r>
            <a:r>
              <a:rPr lang="en-US" dirty="0" smtClean="0"/>
              <a:t>ם</a:t>
            </a:r>
            <a:r>
              <a:rPr lang="he-IL" dirty="0" smtClean="0"/>
              <a:t> בצבא עבור תואר </a:t>
            </a:r>
            <a:r>
              <a:rPr lang="he-IL" dirty="0" smtClean="0"/>
              <a:t>שני</a:t>
            </a:r>
            <a:r>
              <a:rPr lang="en-US" dirty="0" smtClean="0"/>
              <a:t> </a:t>
            </a:r>
            <a:r>
              <a:rPr lang="he-IL" dirty="0" smtClean="0"/>
              <a:t>מאשר </a:t>
            </a:r>
            <a:r>
              <a:rPr lang="en-US" dirty="0" smtClean="0"/>
              <a:t>ע</a:t>
            </a:r>
            <a:r>
              <a:rPr lang="he-IL" dirty="0" smtClean="0"/>
              <a:t>בור תואר שלישי.</a:t>
            </a:r>
            <a:endParaRPr lang="he-IL" dirty="0" smtClean="0"/>
          </a:p>
          <a:p>
            <a:pPr algn="r" rtl="1"/>
            <a:r>
              <a:rPr lang="he-IL" dirty="0" smtClean="0"/>
              <a:t>ממלי</a:t>
            </a:r>
            <a:r>
              <a:rPr lang="en-US" dirty="0" smtClean="0"/>
              <a:t>ץ </a:t>
            </a:r>
            <a:r>
              <a:rPr lang="he-IL" dirty="0" err="1" smtClean="0"/>
              <a:t>להימנ</a:t>
            </a:r>
            <a:r>
              <a:rPr lang="en-US" dirty="0" smtClean="0"/>
              <a:t>ע</a:t>
            </a:r>
            <a:r>
              <a:rPr lang="he-IL" dirty="0" smtClean="0"/>
              <a:t> ממסלול ישיר לדוק</a:t>
            </a:r>
            <a:r>
              <a:rPr lang="en-US" dirty="0" smtClean="0"/>
              <a:t>ט</a:t>
            </a:r>
            <a:r>
              <a:rPr lang="he-IL" dirty="0" err="1" smtClean="0"/>
              <a:t>ור</a:t>
            </a:r>
            <a:r>
              <a:rPr lang="en-US" dirty="0" smtClean="0"/>
              <a:t>ט</a:t>
            </a:r>
            <a:r>
              <a:rPr lang="he-IL" dirty="0" smtClean="0"/>
              <a:t>.</a:t>
            </a:r>
          </a:p>
          <a:p>
            <a:pPr marL="0" indent="0" algn="r" rtl="1">
              <a:buNone/>
            </a:pPr>
            <a:endParaRPr lang="he-IL" dirty="0" smtClean="0"/>
          </a:p>
          <a:p>
            <a:pPr lvl="1" algn="r" rtl="1"/>
            <a:endParaRPr lang="he-IL" dirty="0" smtClean="0"/>
          </a:p>
          <a:p>
            <a:pPr lvl="1" algn="r" rtl="1"/>
            <a:endParaRPr lang="en-US" dirty="0"/>
          </a:p>
        </p:txBody>
      </p:sp>
    </p:spTree>
    <p:extLst>
      <p:ext uri="{BB962C8B-B14F-4D97-AF65-F5344CB8AC3E}">
        <p14:creationId xmlns:p14="http://schemas.microsoft.com/office/powerpoint/2010/main" val="1831985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he-IL" dirty="0" smtClean="0"/>
              <a:t>איך מתקבלים לאוניברסי</a:t>
            </a:r>
            <a:r>
              <a:rPr lang="he-IL" dirty="0"/>
              <a:t>ט</a:t>
            </a:r>
            <a:r>
              <a:rPr lang="he-IL" dirty="0" smtClean="0"/>
              <a:t>ה?</a:t>
            </a:r>
            <a:r>
              <a:rPr lang="en-US" dirty="0" smtClean="0"/>
              <a:t> </a:t>
            </a:r>
            <a:r>
              <a:rPr lang="he-IL" dirty="0"/>
              <a:t>איך </a:t>
            </a:r>
            <a:r>
              <a:rPr lang="he-IL" dirty="0" smtClean="0"/>
              <a:t>לבחור?</a:t>
            </a:r>
            <a:endParaRPr lang="en-US" dirty="0"/>
          </a:p>
        </p:txBody>
      </p:sp>
      <p:sp>
        <p:nvSpPr>
          <p:cNvPr id="3" name="Content Placeholder 2"/>
          <p:cNvSpPr>
            <a:spLocks noGrp="1"/>
          </p:cNvSpPr>
          <p:nvPr>
            <p:ph idx="1"/>
          </p:nvPr>
        </p:nvSpPr>
        <p:spPr/>
        <p:txBody>
          <a:bodyPr>
            <a:normAutofit lnSpcReduction="10000"/>
          </a:bodyPr>
          <a:lstStyle/>
          <a:p>
            <a:pPr algn="r" rtl="1"/>
            <a:r>
              <a:rPr lang="he-IL" dirty="0" smtClean="0"/>
              <a:t>ככלל, (במתמטיקה) לה</a:t>
            </a:r>
            <a:r>
              <a:rPr lang="en-US" dirty="0" smtClean="0"/>
              <a:t>ע</a:t>
            </a:r>
            <a:r>
              <a:rPr lang="he-IL" dirty="0" smtClean="0"/>
              <a:t>די</a:t>
            </a:r>
            <a:r>
              <a:rPr lang="en-US" dirty="0" smtClean="0"/>
              <a:t>ף</a:t>
            </a:r>
            <a:r>
              <a:rPr lang="he-IL" dirty="0" smtClean="0"/>
              <a:t> </a:t>
            </a:r>
            <a:r>
              <a:rPr lang="he-IL" dirty="0" err="1" smtClean="0"/>
              <a:t>אוניברסי</a:t>
            </a:r>
            <a:r>
              <a:rPr lang="en-US" dirty="0" smtClean="0"/>
              <a:t>ט</a:t>
            </a:r>
            <a:r>
              <a:rPr lang="he-IL" dirty="0" smtClean="0"/>
              <a:t>ה </a:t>
            </a:r>
            <a:r>
              <a:rPr lang="en-US" dirty="0" smtClean="0"/>
              <a:t>ע</a:t>
            </a:r>
            <a:r>
              <a:rPr lang="he-IL" dirty="0" smtClean="0"/>
              <a:t>ל מכללה.</a:t>
            </a:r>
          </a:p>
          <a:p>
            <a:pPr algn="r" rtl="1"/>
            <a:r>
              <a:rPr lang="he-IL" dirty="0" smtClean="0"/>
              <a:t>לכל </a:t>
            </a:r>
            <a:r>
              <a:rPr lang="he-IL" dirty="0" err="1" smtClean="0"/>
              <a:t>אוניברסי</a:t>
            </a:r>
            <a:r>
              <a:rPr lang="en-US" dirty="0" smtClean="0"/>
              <a:t>ט</a:t>
            </a:r>
            <a:r>
              <a:rPr lang="he-IL" dirty="0" smtClean="0"/>
              <a:t>ה יתרונות ו</a:t>
            </a:r>
            <a:r>
              <a:rPr lang="en-US" dirty="0" smtClean="0"/>
              <a:t>ח</a:t>
            </a:r>
            <a:r>
              <a:rPr lang="he-IL" dirty="0" err="1" smtClean="0"/>
              <a:t>סרונות</a:t>
            </a:r>
            <a:r>
              <a:rPr lang="he-IL" dirty="0" smtClean="0"/>
              <a:t>. ההעדפה היא מאוד אינדיווידואלית. אשמ</a:t>
            </a:r>
            <a:r>
              <a:rPr lang="he-IL" dirty="0"/>
              <a:t>ח</a:t>
            </a:r>
            <a:r>
              <a:rPr lang="he-IL" dirty="0" smtClean="0"/>
              <a:t> </a:t>
            </a:r>
            <a:r>
              <a:rPr lang="he-IL" dirty="0" err="1" smtClean="0"/>
              <a:t>ליי</a:t>
            </a:r>
            <a:r>
              <a:rPr lang="en-US" dirty="0" err="1" smtClean="0"/>
              <a:t>עץ</a:t>
            </a:r>
            <a:r>
              <a:rPr lang="he-IL" dirty="0" smtClean="0"/>
              <a:t> פר</a:t>
            </a:r>
            <a:r>
              <a:rPr lang="en-US" dirty="0" smtClean="0"/>
              <a:t>ט</a:t>
            </a:r>
            <a:r>
              <a:rPr lang="he-IL" dirty="0" err="1" smtClean="0"/>
              <a:t>נית</a:t>
            </a:r>
            <a:r>
              <a:rPr lang="he-IL" dirty="0" smtClean="0"/>
              <a:t>.</a:t>
            </a:r>
          </a:p>
          <a:p>
            <a:pPr algn="r" rtl="1"/>
            <a:r>
              <a:rPr lang="he-IL" dirty="0" smtClean="0"/>
              <a:t>לרוב האוניברסיטאות יש </a:t>
            </a:r>
            <a:r>
              <a:rPr lang="he-IL" dirty="0" err="1" smtClean="0"/>
              <a:t>מב</a:t>
            </a:r>
            <a:r>
              <a:rPr lang="en-US" dirty="0" err="1" smtClean="0"/>
              <a:t>חן</a:t>
            </a:r>
            <a:r>
              <a:rPr lang="he-IL" dirty="0" smtClean="0"/>
              <a:t> / ראיו</a:t>
            </a:r>
            <a:r>
              <a:rPr lang="en-US" dirty="0" smtClean="0"/>
              <a:t>ן</a:t>
            </a:r>
            <a:r>
              <a:rPr lang="he-IL" dirty="0" smtClean="0"/>
              <a:t> קבלה לתוכנית לתלמידים צעירים. כדאי לברר פרטים באתר </a:t>
            </a:r>
            <a:r>
              <a:rPr lang="he-IL" dirty="0" err="1" smtClean="0"/>
              <a:t>האוניברסי</a:t>
            </a:r>
            <a:r>
              <a:rPr lang="en-US" dirty="0" smtClean="0"/>
              <a:t>ט</a:t>
            </a:r>
            <a:r>
              <a:rPr lang="he-IL" dirty="0" smtClean="0"/>
              <a:t>ה.</a:t>
            </a:r>
          </a:p>
          <a:p>
            <a:pPr algn="r" rtl="1"/>
            <a:r>
              <a:rPr lang="he-IL" dirty="0" smtClean="0"/>
              <a:t>כדי להתקבל לאוניברסיטת בר-איל</a:t>
            </a:r>
            <a:r>
              <a:rPr lang="en-US" dirty="0" smtClean="0"/>
              <a:t>ן</a:t>
            </a:r>
            <a:r>
              <a:rPr lang="he-IL" dirty="0" smtClean="0"/>
              <a:t> צרי</a:t>
            </a:r>
            <a:r>
              <a:rPr lang="en-US" dirty="0" smtClean="0"/>
              <a:t>ך</a:t>
            </a:r>
            <a:r>
              <a:rPr lang="he-IL" dirty="0" smtClean="0"/>
              <a:t> בגרות 5 י</a:t>
            </a:r>
            <a:r>
              <a:rPr lang="en-US" dirty="0" smtClean="0"/>
              <a:t>ח</a:t>
            </a:r>
            <a:r>
              <a:rPr lang="he-IL" dirty="0" smtClean="0"/>
              <a:t>' </a:t>
            </a:r>
            <a:r>
              <a:rPr lang="he-IL" dirty="0" err="1" smtClean="0"/>
              <a:t>בציו</a:t>
            </a:r>
            <a:r>
              <a:rPr lang="en-US" dirty="0" smtClean="0"/>
              <a:t>ן</a:t>
            </a:r>
            <a:r>
              <a:rPr lang="he-IL" dirty="0" smtClean="0"/>
              <a:t> גבוה. </a:t>
            </a:r>
          </a:p>
          <a:p>
            <a:pPr marL="0" indent="0" algn="r" rtl="1">
              <a:buNone/>
            </a:pPr>
            <a:r>
              <a:rPr lang="he-IL" dirty="0" smtClean="0"/>
              <a:t>כדי ל</a:t>
            </a:r>
            <a:r>
              <a:rPr lang="en-US" dirty="0" smtClean="0"/>
              <a:t>ע</a:t>
            </a:r>
            <a:r>
              <a:rPr lang="he-IL" dirty="0" err="1" smtClean="0"/>
              <a:t>שות</a:t>
            </a:r>
            <a:r>
              <a:rPr lang="he-IL" dirty="0" smtClean="0"/>
              <a:t> בגרות צרי</a:t>
            </a:r>
            <a:r>
              <a:rPr lang="en-US" dirty="0" smtClean="0"/>
              <a:t>ך</a:t>
            </a:r>
            <a:r>
              <a:rPr lang="he-IL" dirty="0" smtClean="0"/>
              <a:t> שבית-הספר יגיש אתכם לבגרות או להשתת</a:t>
            </a:r>
            <a:r>
              <a:rPr lang="en-US" dirty="0" smtClean="0"/>
              <a:t>ף</a:t>
            </a:r>
            <a:r>
              <a:rPr lang="he-IL" dirty="0" smtClean="0"/>
              <a:t> בתוכנית יי</a:t>
            </a:r>
            <a:r>
              <a:rPr lang="en-US" dirty="0" smtClean="0"/>
              <a:t>ע</a:t>
            </a:r>
            <a:r>
              <a:rPr lang="he-IL" dirty="0" err="1" smtClean="0"/>
              <a:t>ודית</a:t>
            </a:r>
            <a:r>
              <a:rPr lang="he-IL" dirty="0" smtClean="0"/>
              <a:t> או לימודי</a:t>
            </a:r>
            <a:r>
              <a:rPr lang="en-US" dirty="0" smtClean="0"/>
              <a:t>ם</a:t>
            </a:r>
            <a:r>
              <a:rPr lang="he-IL" dirty="0" smtClean="0"/>
              <a:t> אקס</a:t>
            </a:r>
            <a:r>
              <a:rPr lang="en-US" dirty="0" smtClean="0"/>
              <a:t>ט</a:t>
            </a:r>
            <a:r>
              <a:rPr lang="he-IL" dirty="0" smtClean="0"/>
              <a:t>רניי</a:t>
            </a:r>
            <a:r>
              <a:rPr lang="en-US" dirty="0" smtClean="0"/>
              <a:t>ם</a:t>
            </a:r>
            <a:r>
              <a:rPr lang="he-IL" dirty="0" smtClean="0"/>
              <a:t>. </a:t>
            </a:r>
          </a:p>
          <a:p>
            <a:pPr marL="0" indent="0" algn="r" rtl="1">
              <a:buNone/>
            </a:pPr>
            <a:r>
              <a:rPr lang="he-IL" dirty="0" smtClean="0"/>
              <a:t>שימו לב: בתור </a:t>
            </a:r>
            <a:r>
              <a:rPr lang="en-US" dirty="0" smtClean="0"/>
              <a:t>ח</a:t>
            </a:r>
            <a:r>
              <a:rPr lang="he-IL" dirty="0" smtClean="0"/>
              <a:t>ברי נב</a:t>
            </a:r>
            <a:r>
              <a:rPr lang="en-US" dirty="0" smtClean="0"/>
              <a:t>ח</a:t>
            </a:r>
            <a:r>
              <a:rPr lang="he-IL" dirty="0" err="1" smtClean="0"/>
              <a:t>רת</a:t>
            </a:r>
            <a:r>
              <a:rPr lang="he-IL" dirty="0" smtClean="0"/>
              <a:t> מגי</a:t>
            </a:r>
            <a:r>
              <a:rPr lang="en-US" dirty="0" smtClean="0"/>
              <a:t>ע</a:t>
            </a:r>
            <a:r>
              <a:rPr lang="he-IL" dirty="0" err="1" smtClean="0"/>
              <a:t>ות</a:t>
            </a:r>
            <a:r>
              <a:rPr lang="he-IL" dirty="0" smtClean="0"/>
              <a:t> </a:t>
            </a:r>
            <a:r>
              <a:rPr lang="he-IL" dirty="0" err="1" smtClean="0"/>
              <a:t>לכ</a:t>
            </a:r>
            <a:r>
              <a:rPr lang="en-US" dirty="0" smtClean="0"/>
              <a:t>ם</a:t>
            </a:r>
            <a:r>
              <a:rPr lang="he-IL" dirty="0" smtClean="0"/>
              <a:t> הקלות בבגרות.</a:t>
            </a:r>
          </a:p>
          <a:p>
            <a:pPr algn="r" rtl="1"/>
            <a:r>
              <a:rPr lang="he-IL" dirty="0" smtClean="0"/>
              <a:t>לבוא מוכנים לכל ראיון.</a:t>
            </a:r>
            <a:endParaRPr lang="en-US" dirty="0"/>
          </a:p>
        </p:txBody>
      </p:sp>
    </p:spTree>
    <p:extLst>
      <p:ext uri="{BB962C8B-B14F-4D97-AF65-F5344CB8AC3E}">
        <p14:creationId xmlns:p14="http://schemas.microsoft.com/office/powerpoint/2010/main" val="1426634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he-IL" dirty="0"/>
              <a:t>איך </a:t>
            </a:r>
            <a:r>
              <a:rPr lang="he-IL" dirty="0" smtClean="0"/>
              <a:t>לומדים</a:t>
            </a:r>
            <a:endParaRPr lang="en-US" dirty="0"/>
          </a:p>
        </p:txBody>
      </p:sp>
      <p:sp>
        <p:nvSpPr>
          <p:cNvPr id="3" name="Content Placeholder 2"/>
          <p:cNvSpPr>
            <a:spLocks noGrp="1"/>
          </p:cNvSpPr>
          <p:nvPr>
            <p:ph idx="1"/>
          </p:nvPr>
        </p:nvSpPr>
        <p:spPr/>
        <p:txBody>
          <a:bodyPr>
            <a:normAutofit fontScale="92500"/>
          </a:bodyPr>
          <a:lstStyle/>
          <a:p>
            <a:pPr algn="r" rtl="1"/>
            <a:r>
              <a:rPr lang="he-IL" dirty="0" smtClean="0"/>
              <a:t>כדאי לשלב בי</a:t>
            </a:r>
            <a:r>
              <a:rPr lang="en-US" dirty="0" smtClean="0"/>
              <a:t>ן</a:t>
            </a:r>
            <a:r>
              <a:rPr lang="he-IL" dirty="0" smtClean="0"/>
              <a:t> לימודי</a:t>
            </a:r>
            <a:r>
              <a:rPr lang="en-US" dirty="0" smtClean="0"/>
              <a:t>ם </a:t>
            </a:r>
            <a:r>
              <a:rPr lang="he-IL" dirty="0" smtClean="0"/>
              <a:t>בשי</a:t>
            </a:r>
            <a:r>
              <a:rPr lang="en-US" dirty="0" smtClean="0"/>
              <a:t>ע</a:t>
            </a:r>
            <a:r>
              <a:rPr lang="he-IL" dirty="0" err="1" smtClean="0"/>
              <a:t>ורי</a:t>
            </a:r>
            <a:r>
              <a:rPr lang="en-US" dirty="0" smtClean="0"/>
              <a:t>ם</a:t>
            </a:r>
            <a:r>
              <a:rPr lang="he-IL" dirty="0" smtClean="0"/>
              <a:t> / סמינרי</a:t>
            </a:r>
            <a:r>
              <a:rPr lang="en-US" dirty="0" smtClean="0"/>
              <a:t>ם</a:t>
            </a:r>
            <a:r>
              <a:rPr lang="he-IL" dirty="0" smtClean="0"/>
              <a:t> לבין לימודי</a:t>
            </a:r>
            <a:r>
              <a:rPr lang="en-US" dirty="0" smtClean="0"/>
              <a:t>ם</a:t>
            </a:r>
            <a:r>
              <a:rPr lang="he-IL" dirty="0" smtClean="0"/>
              <a:t> מספרי</a:t>
            </a:r>
            <a:r>
              <a:rPr lang="en-US" dirty="0" smtClean="0"/>
              <a:t>ם</a:t>
            </a:r>
            <a:r>
              <a:rPr lang="he-IL" dirty="0" smtClean="0"/>
              <a:t>. שתי השי</a:t>
            </a:r>
            <a:r>
              <a:rPr lang="en-US" dirty="0" smtClean="0"/>
              <a:t>ט</a:t>
            </a:r>
            <a:r>
              <a:rPr lang="he-IL" dirty="0" err="1" smtClean="0"/>
              <a:t>ות</a:t>
            </a:r>
            <a:r>
              <a:rPr lang="he-IL" dirty="0" smtClean="0"/>
              <a:t> </a:t>
            </a:r>
            <a:r>
              <a:rPr lang="en-US" dirty="0" smtClean="0"/>
              <a:t>ח</a:t>
            </a:r>
            <a:r>
              <a:rPr lang="he-IL" dirty="0" smtClean="0"/>
              <a:t>שובות מאוד, ג</a:t>
            </a:r>
            <a:r>
              <a:rPr lang="en-US" dirty="0" smtClean="0"/>
              <a:t>ם</a:t>
            </a:r>
            <a:r>
              <a:rPr lang="he-IL" dirty="0" smtClean="0"/>
              <a:t> א</a:t>
            </a:r>
            <a:r>
              <a:rPr lang="en-US" dirty="0" smtClean="0"/>
              <a:t>ם</a:t>
            </a:r>
            <a:r>
              <a:rPr lang="he-IL" dirty="0" smtClean="0"/>
              <a:t> א</a:t>
            </a:r>
            <a:r>
              <a:rPr lang="en-US" dirty="0" smtClean="0"/>
              <a:t>ח</a:t>
            </a:r>
            <a:r>
              <a:rPr lang="he-IL" dirty="0" smtClean="0"/>
              <a:t>ת מתאימה </a:t>
            </a:r>
            <a:r>
              <a:rPr lang="he-IL" dirty="0" err="1" smtClean="0"/>
              <a:t>לכ</a:t>
            </a:r>
            <a:r>
              <a:rPr lang="en-US" dirty="0" smtClean="0"/>
              <a:t>ם</a:t>
            </a:r>
            <a:r>
              <a:rPr lang="he-IL" dirty="0" smtClean="0"/>
              <a:t> יותר - לא לוותר </a:t>
            </a:r>
            <a:r>
              <a:rPr lang="en-US" dirty="0" smtClean="0"/>
              <a:t>ע</a:t>
            </a:r>
            <a:r>
              <a:rPr lang="he-IL" dirty="0" smtClean="0"/>
              <a:t>ל השנייה.</a:t>
            </a:r>
          </a:p>
          <a:p>
            <a:pPr algn="r" rtl="1"/>
            <a:r>
              <a:rPr lang="he-IL" dirty="0" smtClean="0"/>
              <a:t>להגיע מוכנים לשיעורים.</a:t>
            </a:r>
          </a:p>
          <a:p>
            <a:pPr algn="r" rtl="1"/>
            <a:r>
              <a:rPr lang="he-IL" dirty="0" smtClean="0"/>
              <a:t>יש להבדיל בי</a:t>
            </a:r>
            <a:r>
              <a:rPr lang="en-US" dirty="0" smtClean="0"/>
              <a:t>ן</a:t>
            </a:r>
            <a:r>
              <a:rPr lang="he-IL" dirty="0" smtClean="0"/>
              <a:t> לימודי</a:t>
            </a:r>
            <a:r>
              <a:rPr lang="en-US" dirty="0" smtClean="0"/>
              <a:t>ם</a:t>
            </a:r>
            <a:r>
              <a:rPr lang="he-IL" dirty="0" smtClean="0"/>
              <a:t> </a:t>
            </a:r>
            <a:r>
              <a:rPr lang="he-IL" dirty="0" err="1" smtClean="0"/>
              <a:t>רציניי</a:t>
            </a:r>
            <a:r>
              <a:rPr lang="en-US" dirty="0" smtClean="0"/>
              <a:t>ם</a:t>
            </a:r>
            <a:r>
              <a:rPr lang="he-IL" dirty="0" smtClean="0"/>
              <a:t> ומסודרי</a:t>
            </a:r>
            <a:r>
              <a:rPr lang="en-US" dirty="0" smtClean="0"/>
              <a:t>ם</a:t>
            </a:r>
            <a:r>
              <a:rPr lang="he-IL" dirty="0" smtClean="0"/>
              <a:t> לבי</a:t>
            </a:r>
            <a:r>
              <a:rPr lang="en-US" dirty="0" smtClean="0"/>
              <a:t>ן</a:t>
            </a:r>
            <a:r>
              <a:rPr lang="he-IL" dirty="0" smtClean="0"/>
              <a:t> לימודי הכרות כללית </a:t>
            </a:r>
            <a:r>
              <a:rPr lang="en-US" dirty="0" err="1" smtClean="0"/>
              <a:t>עם</a:t>
            </a:r>
            <a:r>
              <a:rPr lang="he-IL" dirty="0" smtClean="0"/>
              <a:t> ה</a:t>
            </a:r>
            <a:r>
              <a:rPr lang="en-US" dirty="0" smtClean="0"/>
              <a:t>ח</a:t>
            </a:r>
            <a:r>
              <a:rPr lang="he-IL" dirty="0" smtClean="0"/>
              <a:t>ומר. שני </a:t>
            </a:r>
            <a:r>
              <a:rPr lang="he-IL" dirty="0" err="1" smtClean="0"/>
              <a:t>הדברי</a:t>
            </a:r>
            <a:r>
              <a:rPr lang="en-US" dirty="0" smtClean="0"/>
              <a:t>ם</a:t>
            </a:r>
            <a:r>
              <a:rPr lang="he-IL" dirty="0" smtClean="0"/>
              <a:t> </a:t>
            </a:r>
            <a:r>
              <a:rPr lang="en-US" dirty="0" smtClean="0"/>
              <a:t>ח</a:t>
            </a:r>
            <a:r>
              <a:rPr lang="he-IL" dirty="0" smtClean="0"/>
              <a:t>שובי</a:t>
            </a:r>
            <a:r>
              <a:rPr lang="en-US" dirty="0" smtClean="0"/>
              <a:t>ם</a:t>
            </a:r>
            <a:r>
              <a:rPr lang="he-IL" dirty="0" smtClean="0"/>
              <a:t>, אבל כשאת</a:t>
            </a:r>
            <a:r>
              <a:rPr lang="en-US" dirty="0" smtClean="0"/>
              <a:t>ם</a:t>
            </a:r>
            <a:r>
              <a:rPr lang="he-IL" dirty="0" smtClean="0"/>
              <a:t> לומדי</a:t>
            </a:r>
            <a:r>
              <a:rPr lang="en-US" dirty="0" smtClean="0"/>
              <a:t>ם</a:t>
            </a:r>
            <a:r>
              <a:rPr lang="he-IL" dirty="0" smtClean="0"/>
              <a:t> קורס ונב</a:t>
            </a:r>
            <a:r>
              <a:rPr lang="en-US" dirty="0" smtClean="0"/>
              <a:t>ח</a:t>
            </a:r>
            <a:r>
              <a:rPr lang="he-IL" dirty="0" smtClean="0"/>
              <a:t>ני</a:t>
            </a:r>
            <a:r>
              <a:rPr lang="en-US" dirty="0" smtClean="0"/>
              <a:t>ם</a:t>
            </a:r>
            <a:r>
              <a:rPr lang="he-IL" dirty="0" smtClean="0"/>
              <a:t> </a:t>
            </a:r>
            <a:r>
              <a:rPr lang="en-US" dirty="0" smtClean="0"/>
              <a:t>ע</a:t>
            </a:r>
            <a:r>
              <a:rPr lang="he-IL" dirty="0" smtClean="0"/>
              <a:t>ליו -</a:t>
            </a:r>
            <a:r>
              <a:rPr lang="en-US" dirty="0" smtClean="0"/>
              <a:t>ח</a:t>
            </a:r>
            <a:r>
              <a:rPr lang="he-IL" dirty="0" smtClean="0"/>
              <a:t>שוב ללמוד אותו ברצינות ולא לדלג. ל</a:t>
            </a:r>
            <a:r>
              <a:rPr lang="en-US" dirty="0" smtClean="0"/>
              <a:t>ע</a:t>
            </a:r>
            <a:r>
              <a:rPr lang="he-IL" dirty="0" smtClean="0"/>
              <a:t>ומת זאת, מו</a:t>
            </a:r>
            <a:r>
              <a:rPr lang="en-US" dirty="0" smtClean="0"/>
              <a:t>ע</a:t>
            </a:r>
            <a:r>
              <a:rPr lang="he-IL" dirty="0" smtClean="0"/>
              <a:t>יל ג</a:t>
            </a:r>
            <a:r>
              <a:rPr lang="en-US" dirty="0" smtClean="0"/>
              <a:t>ם</a:t>
            </a:r>
            <a:r>
              <a:rPr lang="he-IL" dirty="0" smtClean="0"/>
              <a:t> ללמוד </a:t>
            </a:r>
            <a:r>
              <a:rPr lang="en-US" dirty="0" smtClean="0"/>
              <a:t>ח</a:t>
            </a:r>
            <a:r>
              <a:rPr lang="he-IL" dirty="0" smtClean="0"/>
              <a:t>ומר </a:t>
            </a:r>
            <a:r>
              <a:rPr lang="he-IL" dirty="0" err="1" smtClean="0"/>
              <a:t>מתקד</a:t>
            </a:r>
            <a:r>
              <a:rPr lang="en-US" dirty="0" smtClean="0"/>
              <a:t>ם</a:t>
            </a:r>
            <a:r>
              <a:rPr lang="he-IL" dirty="0" smtClean="0"/>
              <a:t> יותר בצורה פ</a:t>
            </a:r>
            <a:r>
              <a:rPr lang="en-US" dirty="0" smtClean="0"/>
              <a:t>ח</a:t>
            </a:r>
            <a:r>
              <a:rPr lang="he-IL" dirty="0" err="1" smtClean="0"/>
              <a:t>ות</a:t>
            </a:r>
            <a:r>
              <a:rPr lang="he-IL" dirty="0" smtClean="0"/>
              <a:t> שי</a:t>
            </a:r>
            <a:r>
              <a:rPr lang="en-US" dirty="0" smtClean="0"/>
              <a:t>ט</a:t>
            </a:r>
            <a:r>
              <a:rPr lang="he-IL" dirty="0" err="1" smtClean="0"/>
              <a:t>תית</a:t>
            </a:r>
            <a:r>
              <a:rPr lang="he-IL" dirty="0" smtClean="0"/>
              <a:t>.</a:t>
            </a:r>
          </a:p>
          <a:p>
            <a:pPr algn="r" rtl="1"/>
            <a:r>
              <a:rPr lang="he-IL" dirty="0" smtClean="0"/>
              <a:t>לפתור ולהגיש תרגילי</a:t>
            </a:r>
            <a:r>
              <a:rPr lang="en-US" dirty="0" smtClean="0"/>
              <a:t>ם</a:t>
            </a:r>
            <a:r>
              <a:rPr lang="he-IL" dirty="0" smtClean="0"/>
              <a:t> לא </a:t>
            </a:r>
            <a:r>
              <a:rPr lang="en-US" dirty="0" smtClean="0"/>
              <a:t>ט</a:t>
            </a:r>
            <a:r>
              <a:rPr lang="he-IL" dirty="0" err="1" smtClean="0"/>
              <a:t>ריוויאליי</a:t>
            </a:r>
            <a:r>
              <a:rPr lang="en-US" dirty="0" smtClean="0"/>
              <a:t>ם</a:t>
            </a:r>
            <a:r>
              <a:rPr lang="he-IL" dirty="0" smtClean="0"/>
              <a:t>. א</a:t>
            </a:r>
            <a:r>
              <a:rPr lang="en-US" dirty="0" smtClean="0"/>
              <a:t>ם</a:t>
            </a:r>
            <a:r>
              <a:rPr lang="he-IL" dirty="0" smtClean="0"/>
              <a:t> יש ספק הא</a:t>
            </a:r>
            <a:r>
              <a:rPr lang="en-US" dirty="0" smtClean="0"/>
              <a:t>ם</a:t>
            </a:r>
            <a:r>
              <a:rPr lang="he-IL" dirty="0" smtClean="0"/>
              <a:t> התרגיל </a:t>
            </a:r>
            <a:r>
              <a:rPr lang="en-US" dirty="0" smtClean="0"/>
              <a:t>ט</a:t>
            </a:r>
            <a:r>
              <a:rPr lang="he-IL" dirty="0" err="1" smtClean="0"/>
              <a:t>ריוויאלי</a:t>
            </a:r>
            <a:r>
              <a:rPr lang="he-IL" dirty="0" smtClean="0"/>
              <a:t>, אז הוא - לא.</a:t>
            </a:r>
          </a:p>
          <a:p>
            <a:pPr algn="r" rtl="1"/>
            <a:r>
              <a:rPr lang="he-IL" dirty="0" smtClean="0"/>
              <a:t>לא להסס לדבר עם המרצים, אבל להתכונן היטב לשיחות!</a:t>
            </a:r>
            <a:endParaRPr lang="en-US" dirty="0"/>
          </a:p>
        </p:txBody>
      </p:sp>
    </p:spTree>
    <p:extLst>
      <p:ext uri="{BB962C8B-B14F-4D97-AF65-F5344CB8AC3E}">
        <p14:creationId xmlns:p14="http://schemas.microsoft.com/office/powerpoint/2010/main" val="2239975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he-IL" dirty="0" smtClean="0"/>
              <a:t>מחקר \ לימודים בתארים מתקדמים</a:t>
            </a:r>
            <a:endParaRPr lang="en-US" dirty="0"/>
          </a:p>
        </p:txBody>
      </p:sp>
      <p:sp>
        <p:nvSpPr>
          <p:cNvPr id="3" name="Content Placeholder 2"/>
          <p:cNvSpPr>
            <a:spLocks noGrp="1"/>
          </p:cNvSpPr>
          <p:nvPr>
            <p:ph idx="1"/>
          </p:nvPr>
        </p:nvSpPr>
        <p:spPr>
          <a:xfrm>
            <a:off x="838200" y="1842250"/>
            <a:ext cx="10515600" cy="4351338"/>
          </a:xfrm>
        </p:spPr>
        <p:txBody>
          <a:bodyPr>
            <a:normAutofit lnSpcReduction="10000"/>
          </a:bodyPr>
          <a:lstStyle/>
          <a:p>
            <a:pPr algn="r" rtl="1"/>
            <a:r>
              <a:rPr lang="he-IL" dirty="0" smtClean="0"/>
              <a:t>קיימות (ומומלצות) תכניות התנסות מחקרית בתואר ראשון: </a:t>
            </a:r>
            <a:r>
              <a:rPr lang="he-IL" dirty="0" err="1" smtClean="0"/>
              <a:t>פרוייקטי</a:t>
            </a:r>
            <a:r>
              <a:rPr lang="he-IL" dirty="0" smtClean="0"/>
              <a:t> מחקר בקיץ, </a:t>
            </a:r>
            <a:r>
              <a:rPr lang="he-IL" dirty="0" err="1" smtClean="0"/>
              <a:t>פרוייקט</a:t>
            </a:r>
            <a:r>
              <a:rPr lang="he-IL" dirty="0" smtClean="0"/>
              <a:t> מחקרי כקורס סמסטריאלי.</a:t>
            </a:r>
          </a:p>
          <a:p>
            <a:pPr algn="r" rtl="1"/>
            <a:r>
              <a:rPr lang="he-IL" dirty="0" smtClean="0"/>
              <a:t>באופן כללי, ברוב התחומים במתמטיקה, כדי לחקור באופן מוצלח צריך ללמוד הרבה מאוד. מצד שני, בדרך כלל לא פרקטי קודם ללמוד את כל מה שצריך ורק אז לחקור. מומלץ להתחיל מחקר מוקדם יותר, אבל לא לשכוח שיש עוד הרבה מה ללמוד.</a:t>
            </a:r>
          </a:p>
          <a:p>
            <a:pPr algn="r" rtl="1"/>
            <a:r>
              <a:rPr lang="he-IL" dirty="0" smtClean="0"/>
              <a:t>איך לחפש מנחה?</a:t>
            </a:r>
          </a:p>
          <a:p>
            <a:pPr lvl="1" algn="r" rtl="1"/>
            <a:r>
              <a:rPr lang="he-IL" dirty="0" smtClean="0"/>
              <a:t>האם אתם אוהבים את הדרך שבה המנחה מדבר/ת על מתמטיקה?</a:t>
            </a:r>
          </a:p>
          <a:p>
            <a:pPr lvl="1" algn="r" rtl="1"/>
            <a:r>
              <a:rPr lang="he-IL" dirty="0" smtClean="0"/>
              <a:t>האם אתם מרגישים בנוח לשאול את המנחה שאלות?</a:t>
            </a:r>
          </a:p>
          <a:p>
            <a:pPr lvl="1" algn="r" rtl="1"/>
            <a:r>
              <a:rPr lang="he-IL" dirty="0"/>
              <a:t>לפני שבוחרים מנחה לתואר שני, חשוב לדבר עם כמה מנחים פוטנציאליים</a:t>
            </a:r>
            <a:r>
              <a:rPr lang="he-IL" dirty="0" smtClean="0"/>
              <a:t>.</a:t>
            </a:r>
          </a:p>
          <a:p>
            <a:pPr lvl="1" algn="r" rtl="1"/>
            <a:r>
              <a:rPr lang="he-IL" dirty="0" smtClean="0"/>
              <a:t>אפשר עדיין להחליף מנחה בין תואר שני ודוקטורט.</a:t>
            </a:r>
            <a:endParaRPr lang="he-IL" dirty="0"/>
          </a:p>
          <a:p>
            <a:pPr lvl="1" algn="r" rtl="1"/>
            <a:endParaRPr lang="en-US" dirty="0"/>
          </a:p>
        </p:txBody>
      </p:sp>
    </p:spTree>
    <p:extLst>
      <p:ext uri="{BB962C8B-B14F-4D97-AF65-F5344CB8AC3E}">
        <p14:creationId xmlns:p14="http://schemas.microsoft.com/office/powerpoint/2010/main" val="3731870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he-IL" dirty="0" smtClean="0"/>
              <a:t>מה יש רלוונטי </a:t>
            </a:r>
            <a:r>
              <a:rPr lang="he-IL" dirty="0"/>
              <a:t>במכון ויצמן?</a:t>
            </a:r>
            <a:endParaRPr lang="en-US" dirty="0"/>
          </a:p>
        </p:txBody>
      </p:sp>
      <p:sp>
        <p:nvSpPr>
          <p:cNvPr id="3" name="Content Placeholder 2"/>
          <p:cNvSpPr>
            <a:spLocks noGrp="1"/>
          </p:cNvSpPr>
          <p:nvPr>
            <p:ph idx="1"/>
          </p:nvPr>
        </p:nvSpPr>
        <p:spPr/>
        <p:txBody>
          <a:bodyPr/>
          <a:lstStyle/>
          <a:p>
            <a:pPr algn="r" rtl="1">
              <a:lnSpc>
                <a:spcPct val="200000"/>
              </a:lnSpc>
            </a:pPr>
            <a:r>
              <a:rPr lang="en-US" dirty="0"/>
              <a:t>Young Weizmann Scholars</a:t>
            </a:r>
          </a:p>
          <a:p>
            <a:pPr algn="r" rtl="1">
              <a:lnSpc>
                <a:spcPct val="200000"/>
              </a:lnSpc>
            </a:pPr>
            <a:r>
              <a:rPr lang="he-IL" dirty="0" smtClean="0"/>
              <a:t>תואר שני</a:t>
            </a:r>
            <a:endParaRPr lang="en-US" dirty="0" smtClean="0"/>
          </a:p>
          <a:p>
            <a:pPr algn="r" rtl="1">
              <a:lnSpc>
                <a:spcPct val="200000"/>
              </a:lnSpc>
            </a:pPr>
            <a:r>
              <a:rPr lang="he-IL" dirty="0" smtClean="0">
                <a:hlinkClick r:id="rId2"/>
              </a:rPr>
              <a:t>היו</a:t>
            </a:r>
            <a:r>
              <a:rPr lang="en-US" dirty="0" smtClean="0">
                <a:hlinkClick r:id="rId2"/>
              </a:rPr>
              <a:t>ם</a:t>
            </a:r>
            <a:r>
              <a:rPr lang="he-IL" dirty="0" smtClean="0">
                <a:hlinkClick r:id="rId2"/>
              </a:rPr>
              <a:t> </a:t>
            </a:r>
            <a:r>
              <a:rPr lang="he-IL" dirty="0" err="1" smtClean="0">
                <a:hlinkClick r:id="rId2"/>
              </a:rPr>
              <a:t>הפתו</a:t>
            </a:r>
            <a:r>
              <a:rPr lang="en-US" dirty="0" smtClean="0">
                <a:hlinkClick r:id="rId2"/>
              </a:rPr>
              <a:t>ח</a:t>
            </a:r>
            <a:endParaRPr lang="he-IL" dirty="0" smtClean="0"/>
          </a:p>
          <a:p>
            <a:pPr algn="r" rtl="1">
              <a:lnSpc>
                <a:spcPct val="200000"/>
              </a:lnSpc>
            </a:pPr>
            <a:r>
              <a:rPr lang="he-IL" dirty="0" smtClean="0"/>
              <a:t>מכון </a:t>
            </a:r>
            <a:r>
              <a:rPr lang="he-IL" dirty="0"/>
              <a:t>דוידסון</a:t>
            </a:r>
            <a:endParaRPr lang="en-US" dirty="0"/>
          </a:p>
        </p:txBody>
      </p:sp>
    </p:spTree>
    <p:extLst>
      <p:ext uri="{BB962C8B-B14F-4D97-AF65-F5344CB8AC3E}">
        <p14:creationId xmlns:p14="http://schemas.microsoft.com/office/powerpoint/2010/main" val="370211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4305</TotalTime>
  <Words>704</Words>
  <Application>Microsoft Office PowerPoint</Application>
  <PresentationFormat>Widescreen</PresentationFormat>
  <Paragraphs>53</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Calibri Light</vt:lpstr>
      <vt:lpstr>Times New Roman</vt:lpstr>
      <vt:lpstr>Wingdings</vt:lpstr>
      <vt:lpstr>Office Theme</vt:lpstr>
      <vt:lpstr>העולם האקדמי</vt:lpstr>
      <vt:lpstr>מסלול אקדמי אופייני</vt:lpstr>
      <vt:lpstr>מספר עובדות שאולי אתם לא יודעים </vt:lpstr>
      <vt:lpstr>מתי לרוץ קדימה ומתי להאט</vt:lpstr>
      <vt:lpstr>איך מתקבלים לאוניברסיטה? איך לבחור?</vt:lpstr>
      <vt:lpstr>איך לומדים</vt:lpstr>
      <vt:lpstr>מחקר \ לימודים בתארים מתקדמים</vt:lpstr>
      <vt:lpstr>מה יש רלוונטי במכון ויצמן?</vt:lpstr>
    </vt:vector>
  </TitlesOfParts>
  <Company>Math Faculty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העולם האקדמי</dc:title>
  <dc:creator>aizenr</dc:creator>
  <cp:lastModifiedBy>aizenr</cp:lastModifiedBy>
  <cp:revision>43</cp:revision>
  <dcterms:created xsi:type="dcterms:W3CDTF">2022-01-14T14:21:47Z</dcterms:created>
  <dcterms:modified xsi:type="dcterms:W3CDTF">2022-01-19T12:03:57Z</dcterms:modified>
</cp:coreProperties>
</file>