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9" r:id="rId11"/>
    <p:sldId id="272" r:id="rId12"/>
    <p:sldId id="271" r:id="rId13"/>
    <p:sldId id="268" r:id="rId14"/>
    <p:sldId id="270" r:id="rId15"/>
    <p:sldId id="274" r:id="rId16"/>
    <p:sldId id="267" r:id="rId17"/>
    <p:sldId id="273" r:id="rId18"/>
    <p:sldId id="275" r:id="rId19"/>
    <p:sldId id="277" r:id="rId20"/>
    <p:sldId id="278" r:id="rId21"/>
    <p:sldId id="279" r:id="rId22"/>
    <p:sldId id="260" r:id="rId2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54E"/>
    <a:srgbClr val="7030A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4380"/>
    <p:restoredTop sz="94660"/>
  </p:normalViewPr>
  <p:slideViewPr>
    <p:cSldViewPr>
      <p:cViewPr varScale="1">
        <p:scale>
          <a:sx n="115" d="100"/>
          <a:sy n="115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4.wmf"/><Relationship Id="rId18" Type="http://schemas.openxmlformats.org/officeDocument/2006/relationships/image" Target="../media/image1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12" Type="http://schemas.openxmlformats.org/officeDocument/2006/relationships/image" Target="../media/image13.wmf"/><Relationship Id="rId17" Type="http://schemas.openxmlformats.org/officeDocument/2006/relationships/image" Target="../media/image18.wmf"/><Relationship Id="rId2" Type="http://schemas.openxmlformats.org/officeDocument/2006/relationships/image" Target="../media/image3.wmf"/><Relationship Id="rId16" Type="http://schemas.openxmlformats.org/officeDocument/2006/relationships/image" Target="../media/image17.wmf"/><Relationship Id="rId20" Type="http://schemas.openxmlformats.org/officeDocument/2006/relationships/image" Target="../media/image21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5" Type="http://schemas.openxmlformats.org/officeDocument/2006/relationships/image" Target="../media/image16.wmf"/><Relationship Id="rId10" Type="http://schemas.openxmlformats.org/officeDocument/2006/relationships/image" Target="../media/image11.wmf"/><Relationship Id="rId19" Type="http://schemas.openxmlformats.org/officeDocument/2006/relationships/image" Target="../media/image20.wmf"/><Relationship Id="rId4" Type="http://schemas.openxmlformats.org/officeDocument/2006/relationships/image" Target="../media/image5.wmf"/><Relationship Id="rId9" Type="http://schemas.openxmlformats.org/officeDocument/2006/relationships/image" Target="../media/image10.wmf"/><Relationship Id="rId14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0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72.wmf"/><Relationship Id="rId7" Type="http://schemas.openxmlformats.org/officeDocument/2006/relationships/image" Target="../media/image65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4.wmf"/><Relationship Id="rId5" Type="http://schemas.openxmlformats.org/officeDocument/2006/relationships/image" Target="../media/image60.wmf"/><Relationship Id="rId4" Type="http://schemas.openxmlformats.org/officeDocument/2006/relationships/image" Target="../media/image73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7.wmf"/><Relationship Id="rId7" Type="http://schemas.openxmlformats.org/officeDocument/2006/relationships/image" Target="../media/image66.wmf"/><Relationship Id="rId12" Type="http://schemas.openxmlformats.org/officeDocument/2006/relationships/image" Target="../media/image82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65.wmf"/><Relationship Id="rId11" Type="http://schemas.openxmlformats.org/officeDocument/2006/relationships/image" Target="../media/image81.wmf"/><Relationship Id="rId5" Type="http://schemas.openxmlformats.org/officeDocument/2006/relationships/image" Target="../media/image74.wmf"/><Relationship Id="rId10" Type="http://schemas.openxmlformats.org/officeDocument/2006/relationships/image" Target="../media/image80.wmf"/><Relationship Id="rId4" Type="http://schemas.openxmlformats.org/officeDocument/2006/relationships/image" Target="../media/image60.wmf"/><Relationship Id="rId9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1.wmf"/><Relationship Id="rId1" Type="http://schemas.openxmlformats.org/officeDocument/2006/relationships/image" Target="../media/image29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31.wmf"/><Relationship Id="rId1" Type="http://schemas.openxmlformats.org/officeDocument/2006/relationships/image" Target="../media/image2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5.wmf"/><Relationship Id="rId4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31.wmf"/><Relationship Id="rId1" Type="http://schemas.openxmlformats.org/officeDocument/2006/relationships/image" Target="../media/image54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ציור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38E1-117D-44FB-AC24-B79D899BA877}" type="datetimeFigureOut">
              <a:rPr lang="he-IL" smtClean="0"/>
              <a:pPr/>
              <a:t>כ"ב/אדר/תשפ"א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4" Type="http://schemas.openxmlformats.org/officeDocument/2006/relationships/oleObject" Target="../embeddings/oleObject5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4.bin"/><Relationship Id="rId5" Type="http://schemas.openxmlformats.org/officeDocument/2006/relationships/oleObject" Target="../embeddings/oleObject63.bin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2.bin"/><Relationship Id="rId9" Type="http://schemas.openxmlformats.org/officeDocument/2006/relationships/oleObject" Target="../embeddings/oleObject6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72.bin"/><Relationship Id="rId5" Type="http://schemas.openxmlformats.org/officeDocument/2006/relationships/oleObject" Target="../embeddings/oleObject71.bin"/><Relationship Id="rId4" Type="http://schemas.openxmlformats.org/officeDocument/2006/relationships/oleObject" Target="../embeddings/oleObject7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6.bin"/><Relationship Id="rId5" Type="http://schemas.openxmlformats.org/officeDocument/2006/relationships/oleObject" Target="../embeddings/oleObject75.bin"/><Relationship Id="rId4" Type="http://schemas.openxmlformats.org/officeDocument/2006/relationships/oleObject" Target="../embeddings/oleObject7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82.bin"/><Relationship Id="rId5" Type="http://schemas.openxmlformats.org/officeDocument/2006/relationships/oleObject" Target="../embeddings/oleObject81.bin"/><Relationship Id="rId10" Type="http://schemas.openxmlformats.org/officeDocument/2006/relationships/oleObject" Target="../embeddings/oleObject86.bin"/><Relationship Id="rId4" Type="http://schemas.openxmlformats.org/officeDocument/2006/relationships/oleObject" Target="../embeddings/oleObject80.bin"/><Relationship Id="rId9" Type="http://schemas.openxmlformats.org/officeDocument/2006/relationships/oleObject" Target="../embeddings/oleObject8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13" Type="http://schemas.openxmlformats.org/officeDocument/2006/relationships/oleObject" Target="../embeddings/oleObject97.bin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91.bin"/><Relationship Id="rId12" Type="http://schemas.openxmlformats.org/officeDocument/2006/relationships/oleObject" Target="../embeddings/oleObject9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90.bin"/><Relationship Id="rId11" Type="http://schemas.openxmlformats.org/officeDocument/2006/relationships/oleObject" Target="../embeddings/oleObject95.bin"/><Relationship Id="rId5" Type="http://schemas.openxmlformats.org/officeDocument/2006/relationships/oleObject" Target="../embeddings/oleObject89.bin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88.bin"/><Relationship Id="rId9" Type="http://schemas.openxmlformats.org/officeDocument/2006/relationships/oleObject" Target="../embeddings/oleObject93.bin"/><Relationship Id="rId14" Type="http://schemas.openxmlformats.org/officeDocument/2006/relationships/oleObject" Target="../embeddings/oleObject9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26" Type="http://schemas.openxmlformats.org/officeDocument/2006/relationships/oleObject" Target="../embeddings/oleObject23.bin"/><Relationship Id="rId3" Type="http://schemas.openxmlformats.org/officeDocument/2006/relationships/image" Target="../media/image1.png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5" Type="http://schemas.openxmlformats.org/officeDocument/2006/relationships/oleObject" Target="../embeddings/oleObject22.bin"/><Relationship Id="rId3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7.bin"/><Relationship Id="rId29" Type="http://schemas.openxmlformats.org/officeDocument/2006/relationships/oleObject" Target="../embeddings/oleObject2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24" Type="http://schemas.openxmlformats.org/officeDocument/2006/relationships/oleObject" Target="../embeddings/oleObject21.bin"/><Relationship Id="rId32" Type="http://schemas.openxmlformats.org/officeDocument/2006/relationships/oleObject" Target="../embeddings/oleObject29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20.bin"/><Relationship Id="rId28" Type="http://schemas.openxmlformats.org/officeDocument/2006/relationships/oleObject" Target="../embeddings/oleObject25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31" Type="http://schemas.openxmlformats.org/officeDocument/2006/relationships/oleObject" Target="../embeddings/oleObject28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9.bin"/><Relationship Id="rId27" Type="http://schemas.openxmlformats.org/officeDocument/2006/relationships/oleObject" Target="../embeddings/oleObject24.bin"/><Relationship Id="rId30" Type="http://schemas.openxmlformats.org/officeDocument/2006/relationships/oleObject" Target="../embeddings/oleObject27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34.gif"/><Relationship Id="rId4" Type="http://schemas.openxmlformats.org/officeDocument/2006/relationships/oleObject" Target="../embeddings/oleObject3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oleObject" Target="../embeddings/oleObject48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2.bin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1.bin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0.bin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34.gif"/><Relationship Id="rId9" Type="http://schemas.openxmlformats.org/officeDocument/2006/relationships/oleObject" Target="../embeddings/oleObject4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5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224136"/>
          </a:xfrm>
        </p:spPr>
        <p:txBody>
          <a:bodyPr>
            <a:normAutofit/>
          </a:bodyPr>
          <a:lstStyle/>
          <a:p>
            <a:r>
              <a:rPr lang="he-IL" sz="6600" dirty="0" smtClean="0"/>
              <a:t>משפט </a:t>
            </a:r>
            <a:r>
              <a:rPr lang="he-IL" sz="6600" dirty="0" err="1" smtClean="0"/>
              <a:t>מורלי</a:t>
            </a:r>
            <a:r>
              <a:rPr lang="he-IL" sz="6600" dirty="0" smtClean="0"/>
              <a:t> (</a:t>
            </a:r>
            <a:r>
              <a:rPr lang="en-US" sz="6600" dirty="0" smtClean="0"/>
              <a:t>Morley</a:t>
            </a:r>
            <a:r>
              <a:rPr lang="he-IL" sz="6600" dirty="0" smtClean="0"/>
              <a:t>)</a:t>
            </a:r>
            <a:endParaRPr lang="he-IL" sz="6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2643" y="1772816"/>
            <a:ext cx="52673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467544" y="427038"/>
            <a:ext cx="820891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400" b="1" dirty="0" smtClean="0">
                <a:latin typeface="+mj-lt"/>
                <a:ea typeface="+mj-ea"/>
                <a:cs typeface="+mj-cs"/>
              </a:rPr>
              <a:t>הקו למרכז - משלש הזווית בין 3 המשיקים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4004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4490541" y="1556792"/>
          <a:ext cx="3825875" cy="546100"/>
        </p:xfrm>
        <a:graphic>
          <a:graphicData uri="http://schemas.openxmlformats.org/presentationml/2006/ole">
            <p:oleObj spid="_x0000_s24578" name="Equation" r:id="rId4" imgW="1600200" imgH="228600" progId="Equation.DSMT4">
              <p:embed/>
            </p:oleObj>
          </a:graphicData>
        </a:graphic>
      </p:graphicFrame>
      <p:graphicFrame>
        <p:nvGraphicFramePr>
          <p:cNvPr id="24579" name="Object 4"/>
          <p:cNvGraphicFramePr>
            <a:graphicFrameLocks noChangeAspect="1"/>
          </p:cNvGraphicFramePr>
          <p:nvPr/>
        </p:nvGraphicFramePr>
        <p:xfrm>
          <a:off x="4139952" y="2283277"/>
          <a:ext cx="1541809" cy="1066095"/>
        </p:xfrm>
        <a:graphic>
          <a:graphicData uri="http://schemas.openxmlformats.org/presentationml/2006/ole">
            <p:oleObj spid="_x0000_s24579" name="Equation" r:id="rId5" imgW="660240" imgH="457200" progId="Equation.DSMT4">
              <p:embed/>
            </p:oleObj>
          </a:graphicData>
        </a:graphic>
      </p:graphicFrame>
      <p:sp>
        <p:nvSpPr>
          <p:cNvPr id="11" name="כותרת 1"/>
          <p:cNvSpPr txBox="1">
            <a:spLocks/>
          </p:cNvSpPr>
          <p:nvPr/>
        </p:nvSpPr>
        <p:spPr>
          <a:xfrm>
            <a:off x="5652120" y="2204864"/>
            <a:ext cx="309634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6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לפי משפט </a:t>
            </a:r>
            <a:r>
              <a:rPr lang="he-IL" sz="360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ויאטה</a:t>
            </a:r>
            <a:r>
              <a:rPr lang="he-IL" sz="36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4860032" y="4221088"/>
            <a:ext cx="3781048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600" dirty="0" err="1" smtClean="0">
                <a:latin typeface="+mj-lt"/>
                <a:ea typeface="+mj-ea"/>
                <a:cs typeface="+mj-cs"/>
              </a:rPr>
              <a:t>הקליננט</a:t>
            </a:r>
            <a:r>
              <a:rPr lang="he-IL" sz="3600" dirty="0" smtClean="0">
                <a:latin typeface="+mj-lt"/>
                <a:ea typeface="+mj-ea"/>
                <a:cs typeface="+mj-cs"/>
              </a:rPr>
              <a:t> של ישר שחור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4581" name="Object 4"/>
          <p:cNvGraphicFramePr>
            <a:graphicFrameLocks noChangeAspect="1"/>
          </p:cNvGraphicFramePr>
          <p:nvPr/>
        </p:nvGraphicFramePr>
        <p:xfrm>
          <a:off x="4271516" y="4315956"/>
          <a:ext cx="444500" cy="1066800"/>
        </p:xfrm>
        <a:graphic>
          <a:graphicData uri="http://schemas.openxmlformats.org/presentationml/2006/ole">
            <p:oleObj spid="_x0000_s24581" name="Equation" r:id="rId6" imgW="190440" imgH="457200" progId="Equation.DSMT4">
              <p:embed/>
            </p:oleObj>
          </a:graphicData>
        </a:graphic>
      </p:graphicFrame>
      <p:sp>
        <p:nvSpPr>
          <p:cNvPr id="14" name="כותרת 1"/>
          <p:cNvSpPr txBox="1">
            <a:spLocks/>
          </p:cNvSpPr>
          <p:nvPr/>
        </p:nvSpPr>
        <p:spPr>
          <a:xfrm>
            <a:off x="5148064" y="3277364"/>
            <a:ext cx="36004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20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הקליננטים</a:t>
            </a:r>
            <a:r>
              <a:rPr lang="he-IL" sz="320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של משיקים</a:t>
            </a:r>
            <a:endParaRPr kumimoji="0" lang="he-IL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4582" name="Object 4"/>
          <p:cNvGraphicFramePr>
            <a:graphicFrameLocks noChangeAspect="1"/>
          </p:cNvGraphicFramePr>
          <p:nvPr/>
        </p:nvGraphicFramePr>
        <p:xfrm>
          <a:off x="3995936" y="3553068"/>
          <a:ext cx="1216025" cy="622300"/>
        </p:xfrm>
        <a:graphic>
          <a:graphicData uri="http://schemas.openxmlformats.org/presentationml/2006/ole">
            <p:oleObj spid="_x0000_s24582" name="Equation" r:id="rId7" imgW="520560" imgH="266400" progId="Equation.DSMT4">
              <p:embed/>
            </p:oleObj>
          </a:graphicData>
        </a:graphic>
      </p:graphicFrame>
      <p:sp>
        <p:nvSpPr>
          <p:cNvPr id="16" name="כותרת 1"/>
          <p:cNvSpPr txBox="1">
            <a:spLocks/>
          </p:cNvSpPr>
          <p:nvPr/>
        </p:nvSpPr>
        <p:spPr>
          <a:xfrm>
            <a:off x="4572000" y="5166320"/>
            <a:ext cx="410445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600" noProof="0" dirty="0" smtClean="0">
                <a:latin typeface="+mj-lt"/>
                <a:ea typeface="+mj-ea"/>
                <a:cs typeface="+mj-cs"/>
              </a:rPr>
              <a:t>וזה ממוצע הנדסי, מש"ל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build="allAtOnce"/>
      <p:bldP spid="14" grpId="0" build="allAtOnce"/>
      <p:bldP spid="1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4481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4004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385" y="1155923"/>
            <a:ext cx="66579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Israeli\5781\Camp_Pesakh\Cardioids in a Triangl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24744"/>
            <a:ext cx="6143626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925" y="404813"/>
            <a:ext cx="57721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מלבן 18"/>
          <p:cNvSpPr/>
          <p:nvPr/>
        </p:nvSpPr>
        <p:spPr>
          <a:xfrm>
            <a:off x="4843406" y="3669963"/>
            <a:ext cx="3270803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952500" y="476565"/>
          <a:ext cx="2616200" cy="1193800"/>
        </p:xfrm>
        <a:graphic>
          <a:graphicData uri="http://schemas.openxmlformats.org/presentationml/2006/ole">
            <p:oleObj spid="_x0000_s28674" name="Equation" r:id="rId3" imgW="1002960" imgH="457200" progId="Equation.DSMT4">
              <p:embed/>
            </p:oleObj>
          </a:graphicData>
        </a:graphic>
      </p:graphicFrame>
      <p:graphicFrame>
        <p:nvGraphicFramePr>
          <p:cNvPr id="7172" name="Object 2"/>
          <p:cNvGraphicFramePr>
            <a:graphicFrameLocks noChangeAspect="1"/>
          </p:cNvGraphicFramePr>
          <p:nvPr/>
        </p:nvGraphicFramePr>
        <p:xfrm>
          <a:off x="6876256" y="1412776"/>
          <a:ext cx="1225550" cy="596900"/>
        </p:xfrm>
        <a:graphic>
          <a:graphicData uri="http://schemas.openxmlformats.org/presentationml/2006/ole">
            <p:oleObj spid="_x0000_s28676" name="Equation" r:id="rId4" imgW="469800" imgH="228600" progId="Equation.DSMT4">
              <p:embed/>
            </p:oleObj>
          </a:graphicData>
        </a:graphic>
      </p:graphicFrame>
      <p:sp>
        <p:nvSpPr>
          <p:cNvPr id="8" name="כותרת 1"/>
          <p:cNvSpPr txBox="1">
            <a:spLocks/>
          </p:cNvSpPr>
          <p:nvPr/>
        </p:nvSpPr>
        <p:spPr>
          <a:xfrm>
            <a:off x="3707904" y="427038"/>
            <a:ext cx="446449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קרדיואידה</a:t>
            </a:r>
            <a:r>
              <a: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לא קנונית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8679" name="Object 2"/>
          <p:cNvGraphicFramePr>
            <a:graphicFrameLocks noChangeAspect="1"/>
          </p:cNvGraphicFramePr>
          <p:nvPr/>
        </p:nvGraphicFramePr>
        <p:xfrm>
          <a:off x="2508707" y="1700808"/>
          <a:ext cx="3576638" cy="696913"/>
        </p:xfrm>
        <a:graphic>
          <a:graphicData uri="http://schemas.openxmlformats.org/presentationml/2006/ole">
            <p:oleObj spid="_x0000_s28679" name="Equation" r:id="rId5" imgW="1371600" imgH="266400" progId="Equation.DSMT4">
              <p:embed/>
            </p:oleObj>
          </a:graphicData>
        </a:graphic>
      </p:graphicFrame>
      <p:graphicFrame>
        <p:nvGraphicFramePr>
          <p:cNvPr id="28680" name="Object 2"/>
          <p:cNvGraphicFramePr>
            <a:graphicFrameLocks noChangeAspect="1"/>
          </p:cNvGraphicFramePr>
          <p:nvPr/>
        </p:nvGraphicFramePr>
        <p:xfrm>
          <a:off x="2483768" y="2636838"/>
          <a:ext cx="1857375" cy="596900"/>
        </p:xfrm>
        <a:graphic>
          <a:graphicData uri="http://schemas.openxmlformats.org/presentationml/2006/ole">
            <p:oleObj spid="_x0000_s28680" name="Equation" r:id="rId6" imgW="711000" imgH="228600" progId="Equation.DSMT4">
              <p:embed/>
            </p:oleObj>
          </a:graphicData>
        </a:graphic>
      </p:graphicFrame>
      <p:graphicFrame>
        <p:nvGraphicFramePr>
          <p:cNvPr id="28681" name="Object 4"/>
          <p:cNvGraphicFramePr>
            <a:graphicFrameLocks noChangeAspect="1"/>
          </p:cNvGraphicFramePr>
          <p:nvPr/>
        </p:nvGraphicFramePr>
        <p:xfrm>
          <a:off x="6236497" y="2687638"/>
          <a:ext cx="1854200" cy="596900"/>
        </p:xfrm>
        <a:graphic>
          <a:graphicData uri="http://schemas.openxmlformats.org/presentationml/2006/ole">
            <p:oleObj spid="_x0000_s28681" name="Equation" r:id="rId7" imgW="711000" imgH="228600" progId="Equation.DSMT4">
              <p:embed/>
            </p:oleObj>
          </a:graphicData>
        </a:graphic>
      </p:graphicFrame>
      <p:graphicFrame>
        <p:nvGraphicFramePr>
          <p:cNvPr id="28682" name="Object 2"/>
          <p:cNvGraphicFramePr>
            <a:graphicFrameLocks noChangeAspect="1"/>
          </p:cNvGraphicFramePr>
          <p:nvPr/>
        </p:nvGraphicFramePr>
        <p:xfrm>
          <a:off x="1043608" y="3504822"/>
          <a:ext cx="3008887" cy="1004298"/>
        </p:xfrm>
        <a:graphic>
          <a:graphicData uri="http://schemas.openxmlformats.org/presentationml/2006/ole">
            <p:oleObj spid="_x0000_s28682" name="Equation" r:id="rId8" imgW="1371600" imgH="457200" progId="Equation.DSMT4">
              <p:embed/>
            </p:oleObj>
          </a:graphicData>
        </a:graphic>
      </p:graphicFrame>
      <p:graphicFrame>
        <p:nvGraphicFramePr>
          <p:cNvPr id="28683" name="Object 2"/>
          <p:cNvGraphicFramePr>
            <a:graphicFrameLocks noChangeAspect="1"/>
          </p:cNvGraphicFramePr>
          <p:nvPr/>
        </p:nvGraphicFramePr>
        <p:xfrm>
          <a:off x="4888880" y="3645024"/>
          <a:ext cx="3211512" cy="596900"/>
        </p:xfrm>
        <a:graphic>
          <a:graphicData uri="http://schemas.openxmlformats.org/presentationml/2006/ole">
            <p:oleObj spid="_x0000_s28683" name="Equation" r:id="rId9" imgW="1231560" imgH="228600" progId="Equation.DSMT4">
              <p:embed/>
            </p:oleObj>
          </a:graphicData>
        </a:graphic>
      </p:graphicFrame>
      <p:sp>
        <p:nvSpPr>
          <p:cNvPr id="18" name="כותרת 1"/>
          <p:cNvSpPr txBox="1">
            <a:spLocks/>
          </p:cNvSpPr>
          <p:nvPr/>
        </p:nvSpPr>
        <p:spPr>
          <a:xfrm>
            <a:off x="4940353" y="4437112"/>
            <a:ext cx="3312368" cy="7920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משוואת המשיק</a:t>
            </a:r>
            <a:endParaRPr kumimoji="0" lang="he-IL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8684" name="Object 12"/>
          <p:cNvGraphicFramePr>
            <a:graphicFrameLocks noChangeAspect="1"/>
          </p:cNvGraphicFramePr>
          <p:nvPr/>
        </p:nvGraphicFramePr>
        <p:xfrm>
          <a:off x="1382713" y="5289550"/>
          <a:ext cx="6376987" cy="666750"/>
        </p:xfrm>
        <a:graphic>
          <a:graphicData uri="http://schemas.openxmlformats.org/presentationml/2006/ole">
            <p:oleObj spid="_x0000_s28684" name="Equation" r:id="rId10" imgW="2666880" imgH="2793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1259632" y="404664"/>
            <a:ext cx="7128792" cy="156180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ניקח</a:t>
            </a:r>
            <a:r>
              <a:rPr kumimoji="0" lang="he-IL" sz="4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e-IL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קרדיואידה</a:t>
            </a:r>
            <a:r>
              <a:rPr kumimoji="0" lang="he-IL" sz="4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לא קנונית  </a:t>
            </a:r>
            <a:r>
              <a:rPr kumimoji="0" lang="el-GR" sz="4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ω</a:t>
            </a:r>
            <a:r>
              <a:rPr kumimoji="0" lang="he-IL" sz="4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עם המשוואה</a:t>
            </a:r>
            <a:endParaRPr kumimoji="0" lang="he-IL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530837" y="1231298"/>
          <a:ext cx="3211513" cy="596900"/>
        </p:xfrm>
        <a:graphic>
          <a:graphicData uri="http://schemas.openxmlformats.org/presentationml/2006/ole">
            <p:oleObj spid="_x0000_s29698" name="Equation" r:id="rId3" imgW="1231560" imgH="228600" progId="Equation.DSMT4">
              <p:embed/>
            </p:oleObj>
          </a:graphicData>
        </a:graphic>
      </p:graphicFrame>
      <p:sp>
        <p:nvSpPr>
          <p:cNvPr id="6" name="כותרת 1"/>
          <p:cNvSpPr txBox="1">
            <a:spLocks/>
          </p:cNvSpPr>
          <p:nvPr/>
        </p:nvSpPr>
        <p:spPr>
          <a:xfrm>
            <a:off x="683568" y="3356992"/>
            <a:ext cx="7776864" cy="156180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הגדרה. </a:t>
            </a:r>
            <a:r>
              <a:rPr kumimoji="0" lang="he-IL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אז</a:t>
            </a:r>
            <a:r>
              <a:rPr kumimoji="0" lang="he-IL" sz="40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הישר דרך המרכז  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  <a:r>
              <a:rPr kumimoji="0" lang="he-IL" sz="40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של  </a:t>
            </a:r>
            <a:r>
              <a:rPr kumimoji="0" lang="el-GR" sz="40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ω</a:t>
            </a:r>
            <a:r>
              <a:rPr kumimoji="0" lang="he-IL" sz="40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שהקליננט</a:t>
            </a:r>
            <a:r>
              <a:rPr kumimoji="0" lang="he-IL" sz="40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שלו         יקרא ציר של המשולש</a:t>
            </a:r>
            <a:endParaRPr kumimoji="0" lang="he-IL" sz="4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9699" name="Object 2"/>
          <p:cNvGraphicFramePr>
            <a:graphicFrameLocks noChangeAspect="1"/>
          </p:cNvGraphicFramePr>
          <p:nvPr/>
        </p:nvGraphicFramePr>
        <p:xfrm>
          <a:off x="4884971" y="4191854"/>
          <a:ext cx="862013" cy="630237"/>
        </p:xfrm>
        <a:graphic>
          <a:graphicData uri="http://schemas.openxmlformats.org/presentationml/2006/ole">
            <p:oleObj spid="_x0000_s29699" name="Equation" r:id="rId4" imgW="330120" imgH="241200" progId="Equation.DSMT4">
              <p:embed/>
            </p:oleObj>
          </a:graphicData>
        </a:graphic>
      </p:graphicFrame>
      <p:sp>
        <p:nvSpPr>
          <p:cNvPr id="8" name="כותרת 1"/>
          <p:cNvSpPr txBox="1">
            <a:spLocks/>
          </p:cNvSpPr>
          <p:nvPr/>
        </p:nvSpPr>
        <p:spPr>
          <a:xfrm>
            <a:off x="1273449" y="1795190"/>
            <a:ext cx="7128792" cy="156180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שחסום במשולש שקודקודיו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והפרמטרימים</a:t>
            </a:r>
            <a:r>
              <a:rPr lang="he-IL" sz="4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של נקודות השקה </a:t>
            </a:r>
            <a:endParaRPr kumimoji="0" lang="he-IL" sz="4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9700" name="Object 2"/>
          <p:cNvGraphicFramePr>
            <a:graphicFrameLocks noChangeAspect="1"/>
          </p:cNvGraphicFramePr>
          <p:nvPr/>
        </p:nvGraphicFramePr>
        <p:xfrm>
          <a:off x="1510978" y="2014077"/>
          <a:ext cx="1490663" cy="630237"/>
        </p:xfrm>
        <a:graphic>
          <a:graphicData uri="http://schemas.openxmlformats.org/presentationml/2006/ole">
            <p:oleObj spid="_x0000_s29700" name="Equation" r:id="rId5" imgW="571320" imgH="241200" progId="Equation.DSMT4">
              <p:embed/>
            </p:oleObj>
          </a:graphicData>
        </a:graphic>
      </p:graphicFrame>
      <p:graphicFrame>
        <p:nvGraphicFramePr>
          <p:cNvPr id="29701" name="Object 2"/>
          <p:cNvGraphicFramePr>
            <a:graphicFrameLocks noChangeAspect="1"/>
          </p:cNvGraphicFramePr>
          <p:nvPr/>
        </p:nvGraphicFramePr>
        <p:xfrm>
          <a:off x="924531" y="2686790"/>
          <a:ext cx="1225550" cy="630237"/>
        </p:xfrm>
        <a:graphic>
          <a:graphicData uri="http://schemas.openxmlformats.org/presentationml/2006/ole">
            <p:oleObj spid="_x0000_s29701" name="Equation" r:id="rId6" imgW="469800" imgH="241200" progId="Equation.DSMT4">
              <p:embed/>
            </p:oleObj>
          </a:graphicData>
        </a:graphic>
      </p:graphicFrame>
      <p:sp>
        <p:nvSpPr>
          <p:cNvPr id="11" name="כותרת 1"/>
          <p:cNvSpPr txBox="1">
            <a:spLocks/>
          </p:cNvSpPr>
          <p:nvPr/>
        </p:nvSpPr>
        <p:spPr>
          <a:xfrm>
            <a:off x="683568" y="4725144"/>
            <a:ext cx="7704856" cy="165618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B254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טענה.</a:t>
            </a:r>
            <a:r>
              <a:rPr kumimoji="0" lang="he-IL" sz="4400" b="1" i="0" u="none" strike="noStrike" kern="1200" cap="none" spc="0" normalizeH="0" noProof="0" dirty="0" smtClean="0">
                <a:ln>
                  <a:noFill/>
                </a:ln>
                <a:solidFill>
                  <a:srgbClr val="AB254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e-IL" sz="4400" i="0" u="none" strike="noStrike" kern="1200" cap="none" spc="0" normalizeH="0" noProof="0" dirty="0" smtClean="0">
                <a:ln>
                  <a:noFill/>
                </a:ln>
                <a:solidFill>
                  <a:srgbClr val="AB254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יש משפחה של </a:t>
            </a:r>
            <a:r>
              <a:rPr kumimoji="0" lang="he-IL" sz="4400" i="0" u="none" strike="noStrike" kern="1200" cap="none" spc="0" normalizeH="0" noProof="0" dirty="0" err="1" smtClean="0">
                <a:ln>
                  <a:noFill/>
                </a:ln>
                <a:solidFill>
                  <a:srgbClr val="AB254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קרדיואידות</a:t>
            </a:r>
            <a:r>
              <a:rPr kumimoji="0" lang="he-IL" sz="4400" i="0" u="none" strike="noStrike" kern="1200" cap="none" spc="0" normalizeH="0" noProof="0" dirty="0" smtClean="0">
                <a:ln>
                  <a:noFill/>
                </a:ln>
                <a:solidFill>
                  <a:srgbClr val="AB254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שמרכזיהם עוברים על הציר</a:t>
            </a:r>
            <a:endParaRPr kumimoji="0" lang="he-IL" sz="4400" i="0" u="none" strike="noStrike" kern="1200" cap="none" spc="0" normalizeH="0" baseline="0" noProof="0" dirty="0">
              <a:ln>
                <a:noFill/>
              </a:ln>
              <a:solidFill>
                <a:srgbClr val="AB254E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371678" y="674018"/>
          <a:ext cx="6376987" cy="666750"/>
        </p:xfrm>
        <a:graphic>
          <a:graphicData uri="http://schemas.openxmlformats.org/presentationml/2006/ole">
            <p:oleObj spid="_x0000_s30722" name="Equation" r:id="rId3" imgW="2666880" imgH="279360" progId="Equation.DSMT4">
              <p:embed/>
            </p:oleObj>
          </a:graphicData>
        </a:graphic>
      </p:graphicFrame>
      <p:sp>
        <p:nvSpPr>
          <p:cNvPr id="5" name="כותרת 1"/>
          <p:cNvSpPr txBox="1">
            <a:spLocks/>
          </p:cNvSpPr>
          <p:nvPr/>
        </p:nvSpPr>
        <p:spPr>
          <a:xfrm>
            <a:off x="3684563" y="1340768"/>
            <a:ext cx="3600400" cy="7200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כשמציבים פרמטרים 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0723" name="Object 2"/>
          <p:cNvGraphicFramePr>
            <a:graphicFrameLocks noChangeAspect="1"/>
          </p:cNvGraphicFramePr>
          <p:nvPr/>
        </p:nvGraphicFramePr>
        <p:xfrm>
          <a:off x="1979712" y="1437715"/>
          <a:ext cx="1920875" cy="630238"/>
        </p:xfrm>
        <a:graphic>
          <a:graphicData uri="http://schemas.openxmlformats.org/presentationml/2006/ole">
            <p:oleObj spid="_x0000_s30723" name="Equation" r:id="rId4" imgW="736560" imgH="241200" progId="Equation.DSMT4">
              <p:embed/>
            </p:oleObj>
          </a:graphicData>
        </a:graphic>
      </p:graphicFrame>
      <p:sp>
        <p:nvSpPr>
          <p:cNvPr id="7" name="כותרת 1"/>
          <p:cNvSpPr txBox="1">
            <a:spLocks/>
          </p:cNvSpPr>
          <p:nvPr/>
        </p:nvSpPr>
        <p:spPr>
          <a:xfrm>
            <a:off x="3707904" y="2077474"/>
            <a:ext cx="3582358" cy="7200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מתקבלים</a:t>
            </a:r>
            <a:r>
              <a:rPr kumimoji="0" lang="he-IL" sz="3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ישרים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0724" name="Object 2"/>
          <p:cNvGraphicFramePr>
            <a:graphicFrameLocks noChangeAspect="1"/>
          </p:cNvGraphicFramePr>
          <p:nvPr/>
        </p:nvGraphicFramePr>
        <p:xfrm>
          <a:off x="1982217" y="2174985"/>
          <a:ext cx="2517775" cy="630237"/>
        </p:xfrm>
        <a:graphic>
          <a:graphicData uri="http://schemas.openxmlformats.org/presentationml/2006/ole">
            <p:oleObj spid="_x0000_s30724" name="Equation" r:id="rId5" imgW="965160" imgH="241200" progId="Equation.DSMT4">
              <p:embed/>
            </p:oleObj>
          </a:graphicData>
        </a:graphic>
      </p:graphicFrame>
      <p:sp>
        <p:nvSpPr>
          <p:cNvPr id="9" name="כותרת 1"/>
          <p:cNvSpPr txBox="1">
            <a:spLocks/>
          </p:cNvSpPr>
          <p:nvPr/>
        </p:nvSpPr>
        <p:spPr>
          <a:xfrm>
            <a:off x="1043608" y="2860593"/>
            <a:ext cx="6246654" cy="72008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והקליננטים</a:t>
            </a: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שלהם              בהתאמה  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0725" name="Object 2"/>
          <p:cNvGraphicFramePr>
            <a:graphicFrameLocks noChangeAspect="1"/>
          </p:cNvGraphicFramePr>
          <p:nvPr/>
        </p:nvGraphicFramePr>
        <p:xfrm>
          <a:off x="2959907" y="2892730"/>
          <a:ext cx="1357313" cy="696912"/>
        </p:xfrm>
        <a:graphic>
          <a:graphicData uri="http://schemas.openxmlformats.org/presentationml/2006/ole">
            <p:oleObj spid="_x0000_s30725" name="Equation" r:id="rId6" imgW="520560" imgH="266400" progId="Equation.DSMT4">
              <p:embed/>
            </p:oleObj>
          </a:graphicData>
        </a:graphic>
      </p:graphicFrame>
      <p:graphicFrame>
        <p:nvGraphicFramePr>
          <p:cNvPr id="30726" name="Object 2"/>
          <p:cNvGraphicFramePr>
            <a:graphicFrameLocks noChangeAspect="1"/>
          </p:cNvGraphicFramePr>
          <p:nvPr/>
        </p:nvGraphicFramePr>
        <p:xfrm>
          <a:off x="1327150" y="3644900"/>
          <a:ext cx="3511550" cy="2090738"/>
        </p:xfrm>
        <a:graphic>
          <a:graphicData uri="http://schemas.openxmlformats.org/presentationml/2006/ole">
            <p:oleObj spid="_x0000_s30726" name="Equation" r:id="rId7" imgW="1346040" imgH="799920" progId="Equation.DSMT4">
              <p:embed/>
            </p:oleObj>
          </a:graphicData>
        </a:graphic>
      </p:graphicFrame>
      <p:graphicFrame>
        <p:nvGraphicFramePr>
          <p:cNvPr id="30727" name="Object 2"/>
          <p:cNvGraphicFramePr>
            <a:graphicFrameLocks noChangeAspect="1"/>
          </p:cNvGraphicFramePr>
          <p:nvPr/>
        </p:nvGraphicFramePr>
        <p:xfrm>
          <a:off x="5842000" y="3716338"/>
          <a:ext cx="1489075" cy="2024062"/>
        </p:xfrm>
        <a:graphic>
          <a:graphicData uri="http://schemas.openxmlformats.org/presentationml/2006/ole">
            <p:oleObj spid="_x0000_s30727" name="Equation" r:id="rId8" imgW="571320" imgH="7743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4355976" y="548680"/>
            <a:ext cx="3888432" cy="69822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נב</a:t>
            </a:r>
            <a:r>
              <a:rPr kumimoji="0" lang="he-IL" sz="40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חר נקודה על הציר </a:t>
            </a:r>
            <a:endParaRPr kumimoji="0" lang="he-IL" sz="4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347864" y="621897"/>
          <a:ext cx="1127125" cy="630237"/>
        </p:xfrm>
        <a:graphic>
          <a:graphicData uri="http://schemas.openxmlformats.org/presentationml/2006/ole">
            <p:oleObj spid="_x0000_s31746" name="Equation" r:id="rId3" imgW="431640" imgH="241200" progId="Equation.DSMT4">
              <p:embed/>
            </p:oleObj>
          </a:graphicData>
        </a:graphic>
      </p:graphicFrame>
      <p:graphicFrame>
        <p:nvGraphicFramePr>
          <p:cNvPr id="31747" name="Object 2"/>
          <p:cNvGraphicFramePr>
            <a:graphicFrameLocks noChangeAspect="1"/>
          </p:cNvGraphicFramePr>
          <p:nvPr/>
        </p:nvGraphicFramePr>
        <p:xfrm>
          <a:off x="1259632" y="1268760"/>
          <a:ext cx="3038723" cy="1186091"/>
        </p:xfrm>
        <a:graphic>
          <a:graphicData uri="http://schemas.openxmlformats.org/presentationml/2006/ole">
            <p:oleObj spid="_x0000_s31747" name="Equation" r:id="rId4" imgW="1269720" imgH="495000" progId="Equation.DSMT4">
              <p:embed/>
            </p:oleObj>
          </a:graphicData>
        </a:graphic>
      </p:graphicFrame>
      <p:sp>
        <p:nvSpPr>
          <p:cNvPr id="7" name="כותרת 1"/>
          <p:cNvSpPr txBox="1">
            <a:spLocks/>
          </p:cNvSpPr>
          <p:nvPr/>
        </p:nvSpPr>
        <p:spPr>
          <a:xfrm>
            <a:off x="5724128" y="2402198"/>
            <a:ext cx="2520280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נב</a:t>
            </a:r>
            <a:r>
              <a:rPr kumimoji="0" lang="he-IL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חר     עבורו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1748" name="Object 2"/>
          <p:cNvGraphicFramePr>
            <a:graphicFrameLocks noChangeAspect="1"/>
          </p:cNvGraphicFramePr>
          <p:nvPr/>
        </p:nvGraphicFramePr>
        <p:xfrm>
          <a:off x="6895691" y="2516049"/>
          <a:ext cx="395287" cy="577850"/>
        </p:xfrm>
        <a:graphic>
          <a:graphicData uri="http://schemas.openxmlformats.org/presentationml/2006/ole">
            <p:oleObj spid="_x0000_s31748" name="Equation" r:id="rId5" imgW="164880" imgH="241200" progId="Equation.DSMT4">
              <p:embed/>
            </p:oleObj>
          </a:graphicData>
        </a:graphic>
      </p:graphicFrame>
      <p:graphicFrame>
        <p:nvGraphicFramePr>
          <p:cNvPr id="31749" name="Object 2"/>
          <p:cNvGraphicFramePr>
            <a:graphicFrameLocks noChangeAspect="1"/>
          </p:cNvGraphicFramePr>
          <p:nvPr/>
        </p:nvGraphicFramePr>
        <p:xfrm>
          <a:off x="1259632" y="2492896"/>
          <a:ext cx="4256088" cy="638175"/>
        </p:xfrm>
        <a:graphic>
          <a:graphicData uri="http://schemas.openxmlformats.org/presentationml/2006/ole">
            <p:oleObj spid="_x0000_s31749" name="Equation" r:id="rId6" imgW="1777680" imgH="266400" progId="Equation.DSMT4">
              <p:embed/>
            </p:oleObj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1003407" y="3429000"/>
          <a:ext cx="6376987" cy="666750"/>
        </p:xfrm>
        <a:graphic>
          <a:graphicData uri="http://schemas.openxmlformats.org/presentationml/2006/ole">
            <p:oleObj spid="_x0000_s31750" name="Equation" r:id="rId7" imgW="2666880" imgH="279360" progId="Equation.DSMT4">
              <p:embed/>
            </p:oleObj>
          </a:graphicData>
        </a:graphic>
      </p:graphicFrame>
      <p:sp>
        <p:nvSpPr>
          <p:cNvPr id="11" name="כותרת 1"/>
          <p:cNvSpPr txBox="1">
            <a:spLocks/>
          </p:cNvSpPr>
          <p:nvPr/>
        </p:nvSpPr>
        <p:spPr>
          <a:xfrm>
            <a:off x="7471723" y="3379122"/>
            <a:ext cx="1008112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נתון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683568" y="4191000"/>
          <a:ext cx="6680200" cy="666750"/>
        </p:xfrm>
        <a:graphic>
          <a:graphicData uri="http://schemas.openxmlformats.org/presentationml/2006/ole">
            <p:oleObj spid="_x0000_s31751" name="Equation" r:id="rId8" imgW="2793960" imgH="279360" progId="Equation.DSMT4">
              <p:embed/>
            </p:oleObj>
          </a:graphicData>
        </a:graphic>
      </p:graphicFrame>
      <p:sp>
        <p:nvSpPr>
          <p:cNvPr id="13" name="כותרת 1"/>
          <p:cNvSpPr txBox="1">
            <a:spLocks/>
          </p:cNvSpPr>
          <p:nvPr/>
        </p:nvSpPr>
        <p:spPr>
          <a:xfrm>
            <a:off x="7463410" y="4132454"/>
            <a:ext cx="1008112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צ"ל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כותרת 1"/>
          <p:cNvSpPr txBox="1">
            <a:spLocks/>
          </p:cNvSpPr>
          <p:nvPr/>
        </p:nvSpPr>
        <p:spPr>
          <a:xfrm>
            <a:off x="971600" y="4941168"/>
            <a:ext cx="7128792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שבמקרים                    מתקבלים הישרים</a:t>
            </a:r>
            <a:r>
              <a:rPr kumimoji="0" lang="he-IL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1752" name="Object 2"/>
          <p:cNvGraphicFramePr>
            <a:graphicFrameLocks noChangeAspect="1"/>
          </p:cNvGraphicFramePr>
          <p:nvPr/>
        </p:nvGraphicFramePr>
        <p:xfrm>
          <a:off x="4355976" y="5013176"/>
          <a:ext cx="1920875" cy="630238"/>
        </p:xfrm>
        <a:graphic>
          <a:graphicData uri="http://schemas.openxmlformats.org/presentationml/2006/ole">
            <p:oleObj spid="_x0000_s31752" name="Equation" r:id="rId9" imgW="736560" imgH="241200" progId="Equation.DSMT4">
              <p:embed/>
            </p:oleObj>
          </a:graphicData>
        </a:graphic>
      </p:graphicFrame>
      <p:graphicFrame>
        <p:nvGraphicFramePr>
          <p:cNvPr id="31753" name="Object 2"/>
          <p:cNvGraphicFramePr>
            <a:graphicFrameLocks noChangeAspect="1"/>
          </p:cNvGraphicFramePr>
          <p:nvPr/>
        </p:nvGraphicFramePr>
        <p:xfrm>
          <a:off x="5580112" y="5741569"/>
          <a:ext cx="2517775" cy="630238"/>
        </p:xfrm>
        <a:graphic>
          <a:graphicData uri="http://schemas.openxmlformats.org/presentationml/2006/ole">
            <p:oleObj spid="_x0000_s31753" name="Equation" r:id="rId10" imgW="965160" imgH="241200" progId="Equation.DSMT4">
              <p:embed/>
            </p:oleObj>
          </a:graphicData>
        </a:graphic>
      </p:graphicFrame>
      <p:sp>
        <p:nvSpPr>
          <p:cNvPr id="17" name="כותרת 1"/>
          <p:cNvSpPr txBox="1">
            <a:spLocks/>
          </p:cNvSpPr>
          <p:nvPr/>
        </p:nvSpPr>
        <p:spPr>
          <a:xfrm>
            <a:off x="1475656" y="5661248"/>
            <a:ext cx="3960440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בשני המקרים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 txBox="1">
            <a:spLocks/>
          </p:cNvSpPr>
          <p:nvPr/>
        </p:nvSpPr>
        <p:spPr>
          <a:xfrm>
            <a:off x="7471723" y="3379122"/>
            <a:ext cx="1008112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נתון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1003407" y="3429000"/>
          <a:ext cx="6376987" cy="666750"/>
        </p:xfrm>
        <a:graphic>
          <a:graphicData uri="http://schemas.openxmlformats.org/presentationml/2006/ole">
            <p:oleObj spid="_x0000_s32774" name="Equation" r:id="rId3" imgW="2666880" imgH="279360" progId="Equation.DSMT4">
              <p:embed/>
            </p:oleObj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683486" y="4191000"/>
          <a:ext cx="6680200" cy="666750"/>
        </p:xfrm>
        <a:graphic>
          <a:graphicData uri="http://schemas.openxmlformats.org/presentationml/2006/ole">
            <p:oleObj spid="_x0000_s32775" name="Equation" r:id="rId4" imgW="2793960" imgH="279360" progId="Equation.DSMT4">
              <p:embed/>
            </p:oleObj>
          </a:graphicData>
        </a:graphic>
      </p:graphicFrame>
      <p:sp>
        <p:nvSpPr>
          <p:cNvPr id="13" name="כותרת 1"/>
          <p:cNvSpPr txBox="1">
            <a:spLocks/>
          </p:cNvSpPr>
          <p:nvPr/>
        </p:nvSpPr>
        <p:spPr>
          <a:xfrm>
            <a:off x="7460633" y="4132454"/>
            <a:ext cx="1008112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צ"ל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467544" y="3429000"/>
            <a:ext cx="806489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32781" name="Object 13"/>
          <p:cNvGraphicFramePr>
            <a:graphicFrameLocks noChangeAspect="1"/>
          </p:cNvGraphicFramePr>
          <p:nvPr/>
        </p:nvGraphicFramePr>
        <p:xfrm>
          <a:off x="899592" y="3573016"/>
          <a:ext cx="7128792" cy="613921"/>
        </p:xfrm>
        <a:graphic>
          <a:graphicData uri="http://schemas.openxmlformats.org/presentationml/2006/ole">
            <p:oleObj spid="_x0000_s32781" name="Equation" r:id="rId5" imgW="3238200" imgH="279360" progId="Equation.DSMT4">
              <p:embed/>
            </p:oleObj>
          </a:graphicData>
        </a:graphic>
      </p:graphicFrame>
      <p:sp>
        <p:nvSpPr>
          <p:cNvPr id="4" name="כותרת 1"/>
          <p:cNvSpPr txBox="1">
            <a:spLocks/>
          </p:cNvSpPr>
          <p:nvPr/>
        </p:nvSpPr>
        <p:spPr>
          <a:xfrm>
            <a:off x="3952850" y="548680"/>
            <a:ext cx="3888432" cy="69822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נסמן</a:t>
            </a:r>
            <a:r>
              <a:rPr kumimoji="0" lang="he-IL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he-IL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4744938" y="622300"/>
          <a:ext cx="2022475" cy="630238"/>
        </p:xfrm>
        <a:graphic>
          <a:graphicData uri="http://schemas.openxmlformats.org/presentationml/2006/ole">
            <p:oleObj spid="_x0000_s32770" name="Equation" r:id="rId6" imgW="774360" imgH="241200" progId="Equation.DSMT4">
              <p:embed/>
            </p:oleObj>
          </a:graphicData>
        </a:graphic>
      </p:graphicFrame>
      <p:graphicFrame>
        <p:nvGraphicFramePr>
          <p:cNvPr id="31747" name="Object 2"/>
          <p:cNvGraphicFramePr>
            <a:graphicFrameLocks noChangeAspect="1"/>
          </p:cNvGraphicFramePr>
          <p:nvPr/>
        </p:nvGraphicFramePr>
        <p:xfrm>
          <a:off x="1403648" y="1340768"/>
          <a:ext cx="2189162" cy="668338"/>
        </p:xfrm>
        <a:graphic>
          <a:graphicData uri="http://schemas.openxmlformats.org/presentationml/2006/ole">
            <p:oleObj spid="_x0000_s32771" name="Equation" r:id="rId7" imgW="914400" imgH="279360" progId="Equation.DSMT4">
              <p:embed/>
            </p:oleObj>
          </a:graphicData>
        </a:graphic>
      </p:graphicFrame>
      <p:graphicFrame>
        <p:nvGraphicFramePr>
          <p:cNvPr id="31749" name="Object 2"/>
          <p:cNvGraphicFramePr>
            <a:graphicFrameLocks noChangeAspect="1"/>
          </p:cNvGraphicFramePr>
          <p:nvPr/>
        </p:nvGraphicFramePr>
        <p:xfrm>
          <a:off x="4572000" y="1437715"/>
          <a:ext cx="3100387" cy="577850"/>
        </p:xfrm>
        <a:graphic>
          <a:graphicData uri="http://schemas.openxmlformats.org/presentationml/2006/ole">
            <p:oleObj spid="_x0000_s32773" name="Equation" r:id="rId8" imgW="1295280" imgH="241200" progId="Equation.DSMT4">
              <p:embed/>
            </p:oleObj>
          </a:graphicData>
        </a:graphic>
      </p:graphicFrame>
      <p:sp>
        <p:nvSpPr>
          <p:cNvPr id="14" name="כותרת 1"/>
          <p:cNvSpPr txBox="1">
            <a:spLocks/>
          </p:cNvSpPr>
          <p:nvPr/>
        </p:nvSpPr>
        <p:spPr>
          <a:xfrm>
            <a:off x="971600" y="4941168"/>
            <a:ext cx="7128792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שבמקרים                    מתקבלים הישרים</a:t>
            </a:r>
            <a:r>
              <a:rPr kumimoji="0" lang="he-IL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1752" name="Object 2"/>
          <p:cNvGraphicFramePr>
            <a:graphicFrameLocks noChangeAspect="1"/>
          </p:cNvGraphicFramePr>
          <p:nvPr/>
        </p:nvGraphicFramePr>
        <p:xfrm>
          <a:off x="4355976" y="5013176"/>
          <a:ext cx="1920875" cy="630238"/>
        </p:xfrm>
        <a:graphic>
          <a:graphicData uri="http://schemas.openxmlformats.org/presentationml/2006/ole">
            <p:oleObj spid="_x0000_s32776" name="Equation" r:id="rId9" imgW="736560" imgH="241200" progId="Equation.DSMT4">
              <p:embed/>
            </p:oleObj>
          </a:graphicData>
        </a:graphic>
      </p:graphicFrame>
      <p:graphicFrame>
        <p:nvGraphicFramePr>
          <p:cNvPr id="31753" name="Object 2"/>
          <p:cNvGraphicFramePr>
            <a:graphicFrameLocks noChangeAspect="1"/>
          </p:cNvGraphicFramePr>
          <p:nvPr/>
        </p:nvGraphicFramePr>
        <p:xfrm>
          <a:off x="5580112" y="5741569"/>
          <a:ext cx="2517775" cy="630238"/>
        </p:xfrm>
        <a:graphic>
          <a:graphicData uri="http://schemas.openxmlformats.org/presentationml/2006/ole">
            <p:oleObj spid="_x0000_s32777" name="Equation" r:id="rId10" imgW="965160" imgH="241200" progId="Equation.DSMT4">
              <p:embed/>
            </p:oleObj>
          </a:graphicData>
        </a:graphic>
      </p:graphicFrame>
      <p:sp>
        <p:nvSpPr>
          <p:cNvPr id="17" name="כותרת 1"/>
          <p:cNvSpPr txBox="1">
            <a:spLocks/>
          </p:cNvSpPr>
          <p:nvPr/>
        </p:nvSpPr>
        <p:spPr>
          <a:xfrm>
            <a:off x="1475656" y="5661248"/>
            <a:ext cx="3960440" cy="6910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בשני המקרים</a:t>
            </a:r>
            <a:endParaRPr kumimoji="0" lang="he-IL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2778" name="Object 2"/>
          <p:cNvGraphicFramePr>
            <a:graphicFrameLocks noChangeAspect="1"/>
          </p:cNvGraphicFramePr>
          <p:nvPr/>
        </p:nvGraphicFramePr>
        <p:xfrm>
          <a:off x="1382812" y="629026"/>
          <a:ext cx="2122487" cy="630237"/>
        </p:xfrm>
        <a:graphic>
          <a:graphicData uri="http://schemas.openxmlformats.org/presentationml/2006/ole">
            <p:oleObj spid="_x0000_s32778" name="Equation" r:id="rId11" imgW="812520" imgH="241200" progId="Equation.DSMT4">
              <p:embed/>
            </p:oleObj>
          </a:graphicData>
        </a:graphic>
      </p:graphicFrame>
      <p:graphicFrame>
        <p:nvGraphicFramePr>
          <p:cNvPr id="32779" name="Object 6"/>
          <p:cNvGraphicFramePr>
            <a:graphicFrameLocks noChangeAspect="1"/>
          </p:cNvGraphicFramePr>
          <p:nvPr/>
        </p:nvGraphicFramePr>
        <p:xfrm>
          <a:off x="1108936" y="2204864"/>
          <a:ext cx="6254750" cy="576263"/>
        </p:xfrm>
        <a:graphic>
          <a:graphicData uri="http://schemas.openxmlformats.org/presentationml/2006/ole">
            <p:oleObj spid="_x0000_s32779" name="Equation" r:id="rId12" imgW="2616120" imgH="241200" progId="Equation.DSMT4">
              <p:embed/>
            </p:oleObj>
          </a:graphicData>
        </a:graphic>
      </p:graphicFrame>
      <p:sp>
        <p:nvSpPr>
          <p:cNvPr id="19" name="מלבן 18"/>
          <p:cNvSpPr/>
          <p:nvPr/>
        </p:nvSpPr>
        <p:spPr>
          <a:xfrm>
            <a:off x="7747462" y="5085184"/>
            <a:ext cx="416625" cy="459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>
            <a:off x="3131840" y="5877272"/>
            <a:ext cx="23042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32780" name="Object 12"/>
          <p:cNvGraphicFramePr>
            <a:graphicFrameLocks noChangeAspect="1"/>
          </p:cNvGraphicFramePr>
          <p:nvPr/>
        </p:nvGraphicFramePr>
        <p:xfrm>
          <a:off x="1222861" y="2924944"/>
          <a:ext cx="6132512" cy="666750"/>
        </p:xfrm>
        <a:graphic>
          <a:graphicData uri="http://schemas.openxmlformats.org/presentationml/2006/ole">
            <p:oleObj spid="_x0000_s32780" name="Equation" r:id="rId13" imgW="2565360" imgH="279360" progId="Equation.DSMT4">
              <p:embed/>
            </p:oleObj>
          </a:graphicData>
        </a:graphic>
      </p:graphicFrame>
      <p:graphicFrame>
        <p:nvGraphicFramePr>
          <p:cNvPr id="32782" name="Object 14"/>
          <p:cNvGraphicFramePr>
            <a:graphicFrameLocks noChangeAspect="1"/>
          </p:cNvGraphicFramePr>
          <p:nvPr/>
        </p:nvGraphicFramePr>
        <p:xfrm>
          <a:off x="1536563" y="4232572"/>
          <a:ext cx="6527800" cy="636588"/>
        </p:xfrm>
        <a:graphic>
          <a:graphicData uri="http://schemas.openxmlformats.org/presentationml/2006/ole">
            <p:oleObj spid="_x0000_s32782" name="Equation" r:id="rId14" imgW="2730240" imgH="266400" progId="Equation.DSMT4">
              <p:embed/>
            </p:oleObj>
          </a:graphicData>
        </a:graphic>
      </p:graphicFrame>
      <p:sp>
        <p:nvSpPr>
          <p:cNvPr id="24" name="מלבן 23"/>
          <p:cNvSpPr/>
          <p:nvPr/>
        </p:nvSpPr>
        <p:spPr>
          <a:xfrm>
            <a:off x="5652120" y="5877272"/>
            <a:ext cx="27363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1475656" y="5013176"/>
            <a:ext cx="27363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7" name="מחבר ישר 26"/>
          <p:cNvCxnSpPr/>
          <p:nvPr/>
        </p:nvCxnSpPr>
        <p:spPr>
          <a:xfrm>
            <a:off x="1992491" y="4533243"/>
            <a:ext cx="432048" cy="720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>
            <a:off x="3238402" y="4532499"/>
            <a:ext cx="432048" cy="720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>
            <a:off x="4890862" y="4509864"/>
            <a:ext cx="432048" cy="720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>
            <a:off x="6352797" y="4509120"/>
            <a:ext cx="432048" cy="720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076056" y="476672"/>
            <a:ext cx="3379912" cy="720080"/>
          </a:xfrm>
        </p:spPr>
        <p:txBody>
          <a:bodyPr>
            <a:normAutofit/>
          </a:bodyPr>
          <a:lstStyle/>
          <a:p>
            <a:r>
              <a:rPr lang="he-IL" sz="4000" dirty="0" smtClean="0"/>
              <a:t>הוכחה אלמנטארית</a:t>
            </a:r>
            <a:endParaRPr lang="he-IL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2643" y="1772816"/>
            <a:ext cx="52673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594928" y="5096727"/>
          <a:ext cx="165100" cy="152400"/>
        </p:xfrm>
        <a:graphic>
          <a:graphicData uri="http://schemas.openxmlformats.org/presentationml/2006/ole">
            <p:oleObj spid="_x0000_s2050" name="Equation" r:id="rId4" imgW="164880" imgH="152280" progId="Equation.DSMT4">
              <p:embed/>
            </p:oleObj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2730235" y="5270765"/>
          <a:ext cx="165100" cy="152400"/>
        </p:xfrm>
        <a:graphic>
          <a:graphicData uri="http://schemas.openxmlformats.org/presentationml/2006/ole">
            <p:oleObj spid="_x0000_s2051" name="Equation" r:id="rId5" imgW="164880" imgH="152280" progId="Equation.DSMT4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822724" y="5461726"/>
          <a:ext cx="165100" cy="152400"/>
        </p:xfrm>
        <a:graphic>
          <a:graphicData uri="http://schemas.openxmlformats.org/presentationml/2006/ole">
            <p:oleObj spid="_x0000_s2052" name="Equation" r:id="rId6" imgW="164880" imgH="152280" progId="Equation.DSMT4">
              <p:embed/>
            </p:oleObj>
          </a:graphicData>
        </a:graphic>
      </p:graphicFrame>
      <p:graphicFrame>
        <p:nvGraphicFramePr>
          <p:cNvPr id="2054" name="Object 4"/>
          <p:cNvGraphicFramePr>
            <a:graphicFrameLocks noChangeAspect="1"/>
          </p:cNvGraphicFramePr>
          <p:nvPr/>
        </p:nvGraphicFramePr>
        <p:xfrm>
          <a:off x="5301038" y="2405814"/>
          <a:ext cx="165100" cy="215900"/>
        </p:xfrm>
        <a:graphic>
          <a:graphicData uri="http://schemas.openxmlformats.org/presentationml/2006/ole">
            <p:oleObj spid="_x0000_s2054" name="Equation" r:id="rId7" imgW="164880" imgH="215640" progId="Equation.DSMT4">
              <p:embed/>
            </p:oleObj>
          </a:graphicData>
        </a:graphic>
      </p:graphicFrame>
      <p:graphicFrame>
        <p:nvGraphicFramePr>
          <p:cNvPr id="2055" name="Object 4"/>
          <p:cNvGraphicFramePr>
            <a:graphicFrameLocks noChangeAspect="1"/>
          </p:cNvGraphicFramePr>
          <p:nvPr/>
        </p:nvGraphicFramePr>
        <p:xfrm>
          <a:off x="5588425" y="2476270"/>
          <a:ext cx="165100" cy="215900"/>
        </p:xfrm>
        <a:graphic>
          <a:graphicData uri="http://schemas.openxmlformats.org/presentationml/2006/ole">
            <p:oleObj spid="_x0000_s2055" name="Equation" r:id="rId8" imgW="164880" imgH="215640" progId="Equation.DSMT4">
              <p:embed/>
            </p:oleObj>
          </a:graphicData>
        </a:graphic>
      </p:graphicFrame>
      <p:graphicFrame>
        <p:nvGraphicFramePr>
          <p:cNvPr id="2056" name="Object 4"/>
          <p:cNvGraphicFramePr>
            <a:graphicFrameLocks noChangeAspect="1"/>
          </p:cNvGraphicFramePr>
          <p:nvPr/>
        </p:nvGraphicFramePr>
        <p:xfrm>
          <a:off x="5847060" y="2437514"/>
          <a:ext cx="165100" cy="215900"/>
        </p:xfrm>
        <a:graphic>
          <a:graphicData uri="http://schemas.openxmlformats.org/presentationml/2006/ole">
            <p:oleObj spid="_x0000_s2056" name="Equation" r:id="rId9" imgW="164880" imgH="215640" progId="Equation.DSMT4">
              <p:embed/>
            </p:oleObj>
          </a:graphicData>
        </a:graphic>
      </p:graphicFrame>
      <p:graphicFrame>
        <p:nvGraphicFramePr>
          <p:cNvPr id="2057" name="Object 4"/>
          <p:cNvGraphicFramePr>
            <a:graphicFrameLocks noChangeAspect="1"/>
          </p:cNvGraphicFramePr>
          <p:nvPr/>
        </p:nvGraphicFramePr>
        <p:xfrm>
          <a:off x="6660232" y="4899603"/>
          <a:ext cx="139700" cy="177800"/>
        </p:xfrm>
        <a:graphic>
          <a:graphicData uri="http://schemas.openxmlformats.org/presentationml/2006/ole">
            <p:oleObj spid="_x0000_s2057" name="Equation" r:id="rId10" imgW="139680" imgH="177480" progId="Equation.DSMT4">
              <p:embed/>
            </p:oleObj>
          </a:graphicData>
        </a:graphic>
      </p:graphicFrame>
      <p:graphicFrame>
        <p:nvGraphicFramePr>
          <p:cNvPr id="2058" name="Object 4"/>
          <p:cNvGraphicFramePr>
            <a:graphicFrameLocks noChangeAspect="1"/>
          </p:cNvGraphicFramePr>
          <p:nvPr/>
        </p:nvGraphicFramePr>
        <p:xfrm>
          <a:off x="6473463" y="5139864"/>
          <a:ext cx="139700" cy="177800"/>
        </p:xfrm>
        <a:graphic>
          <a:graphicData uri="http://schemas.openxmlformats.org/presentationml/2006/ole">
            <p:oleObj spid="_x0000_s2058" name="Equation" r:id="rId11" imgW="139680" imgH="177480" progId="Equation.DSMT4">
              <p:embed/>
            </p:oleObj>
          </a:graphicData>
        </a:graphic>
      </p:graphicFrame>
      <p:graphicFrame>
        <p:nvGraphicFramePr>
          <p:cNvPr id="2059" name="Object 4"/>
          <p:cNvGraphicFramePr>
            <a:graphicFrameLocks noChangeAspect="1"/>
          </p:cNvGraphicFramePr>
          <p:nvPr/>
        </p:nvGraphicFramePr>
        <p:xfrm>
          <a:off x="6384829" y="5441883"/>
          <a:ext cx="139700" cy="177800"/>
        </p:xfrm>
        <a:graphic>
          <a:graphicData uri="http://schemas.openxmlformats.org/presentationml/2006/ole">
            <p:oleObj spid="_x0000_s2059" name="Equation" r:id="rId12" imgW="139680" imgH="177480" progId="Equation.DSMT4">
              <p:embed/>
            </p:oleObj>
          </a:graphicData>
        </a:graphic>
      </p:graphicFrame>
      <p:graphicFrame>
        <p:nvGraphicFramePr>
          <p:cNvPr id="2060" name="Object 4"/>
          <p:cNvGraphicFramePr>
            <a:graphicFrameLocks noChangeAspect="1"/>
          </p:cNvGraphicFramePr>
          <p:nvPr/>
        </p:nvGraphicFramePr>
        <p:xfrm>
          <a:off x="971600" y="620688"/>
          <a:ext cx="1754218" cy="398686"/>
        </p:xfrm>
        <a:graphic>
          <a:graphicData uri="http://schemas.openxmlformats.org/presentationml/2006/ole">
            <p:oleObj spid="_x0000_s2060" name="Equation" r:id="rId13" imgW="1117440" imgH="253800" progId="Equation.DSMT4">
              <p:embed/>
            </p:oleObj>
          </a:graphicData>
        </a:graphic>
      </p:graphicFrame>
      <p:graphicFrame>
        <p:nvGraphicFramePr>
          <p:cNvPr id="2061" name="Object 4"/>
          <p:cNvGraphicFramePr>
            <a:graphicFrameLocks noChangeAspect="1"/>
          </p:cNvGraphicFramePr>
          <p:nvPr/>
        </p:nvGraphicFramePr>
        <p:xfrm>
          <a:off x="4965292" y="4013377"/>
          <a:ext cx="266700" cy="228600"/>
        </p:xfrm>
        <a:graphic>
          <a:graphicData uri="http://schemas.openxmlformats.org/presentationml/2006/ole">
            <p:oleObj spid="_x0000_s2061" name="Equation" r:id="rId14" imgW="266400" imgH="228600" progId="Equation.DSMT4">
              <p:embed/>
            </p:oleObj>
          </a:graphicData>
        </a:graphic>
      </p:graphicFrame>
      <p:graphicFrame>
        <p:nvGraphicFramePr>
          <p:cNvPr id="2062" name="Object 4"/>
          <p:cNvGraphicFramePr>
            <a:graphicFrameLocks noChangeAspect="1"/>
          </p:cNvGraphicFramePr>
          <p:nvPr/>
        </p:nvGraphicFramePr>
        <p:xfrm>
          <a:off x="5125934" y="4442616"/>
          <a:ext cx="266700" cy="228600"/>
        </p:xfrm>
        <a:graphic>
          <a:graphicData uri="http://schemas.openxmlformats.org/presentationml/2006/ole">
            <p:oleObj spid="_x0000_s2062" name="Equation" r:id="rId15" imgW="266400" imgH="228600" progId="Equation.DSMT4">
              <p:embed/>
            </p:oleObj>
          </a:graphicData>
        </a:graphic>
      </p:graphicFrame>
      <p:graphicFrame>
        <p:nvGraphicFramePr>
          <p:cNvPr id="2063" name="Object 4"/>
          <p:cNvGraphicFramePr>
            <a:graphicFrameLocks noChangeAspect="1"/>
          </p:cNvGraphicFramePr>
          <p:nvPr/>
        </p:nvGraphicFramePr>
        <p:xfrm>
          <a:off x="5402844" y="4090889"/>
          <a:ext cx="266700" cy="228600"/>
        </p:xfrm>
        <a:graphic>
          <a:graphicData uri="http://schemas.openxmlformats.org/presentationml/2006/ole">
            <p:oleObj spid="_x0000_s2063" name="Equation" r:id="rId16" imgW="266400" imgH="228600" progId="Equation.DSMT4">
              <p:embed/>
            </p:oleObj>
          </a:graphicData>
        </a:graphic>
      </p:graphicFrame>
      <p:graphicFrame>
        <p:nvGraphicFramePr>
          <p:cNvPr id="2064" name="Object 4"/>
          <p:cNvGraphicFramePr>
            <a:graphicFrameLocks noChangeAspect="1"/>
          </p:cNvGraphicFramePr>
          <p:nvPr/>
        </p:nvGraphicFramePr>
        <p:xfrm>
          <a:off x="4757581" y="4907916"/>
          <a:ext cx="749647" cy="211168"/>
        </p:xfrm>
        <a:graphic>
          <a:graphicData uri="http://schemas.openxmlformats.org/presentationml/2006/ole">
            <p:oleObj spid="_x0000_s2064" name="Equation" r:id="rId17" imgW="901440" imgH="253800" progId="Equation.DSMT4">
              <p:embed/>
            </p:oleObj>
          </a:graphicData>
        </a:graphic>
      </p:graphicFrame>
      <p:graphicFrame>
        <p:nvGraphicFramePr>
          <p:cNvPr id="2065" name="Object 4"/>
          <p:cNvGraphicFramePr>
            <a:graphicFrameLocks noChangeAspect="1"/>
          </p:cNvGraphicFramePr>
          <p:nvPr/>
        </p:nvGraphicFramePr>
        <p:xfrm>
          <a:off x="4109509" y="3781427"/>
          <a:ext cx="783084" cy="214544"/>
        </p:xfrm>
        <a:graphic>
          <a:graphicData uri="http://schemas.openxmlformats.org/presentationml/2006/ole">
            <p:oleObj spid="_x0000_s2065" name="Equation" r:id="rId18" imgW="927000" imgH="253800" progId="Equation.DSMT4">
              <p:embed/>
            </p:oleObj>
          </a:graphicData>
        </a:graphic>
      </p:graphicFrame>
      <p:graphicFrame>
        <p:nvGraphicFramePr>
          <p:cNvPr id="2066" name="Object 4"/>
          <p:cNvGraphicFramePr>
            <a:graphicFrameLocks noChangeAspect="1"/>
          </p:cNvGraphicFramePr>
          <p:nvPr/>
        </p:nvGraphicFramePr>
        <p:xfrm>
          <a:off x="5787823" y="3966308"/>
          <a:ext cx="720080" cy="202839"/>
        </p:xfrm>
        <a:graphic>
          <a:graphicData uri="http://schemas.openxmlformats.org/presentationml/2006/ole">
            <p:oleObj spid="_x0000_s2066" name="Equation" r:id="rId19" imgW="901440" imgH="253800" progId="Equation.DSMT4">
              <p:embed/>
            </p:oleObj>
          </a:graphicData>
        </a:graphic>
      </p:graphicFrame>
      <p:graphicFrame>
        <p:nvGraphicFramePr>
          <p:cNvPr id="2067" name="Object 4"/>
          <p:cNvGraphicFramePr>
            <a:graphicFrameLocks noChangeAspect="1"/>
          </p:cNvGraphicFramePr>
          <p:nvPr/>
        </p:nvGraphicFramePr>
        <p:xfrm>
          <a:off x="4572000" y="4581128"/>
          <a:ext cx="546100" cy="254000"/>
        </p:xfrm>
        <a:graphic>
          <a:graphicData uri="http://schemas.openxmlformats.org/presentationml/2006/ole">
            <p:oleObj spid="_x0000_s2067" name="Equation" r:id="rId20" imgW="545760" imgH="253800" progId="Equation.DSMT4">
              <p:embed/>
            </p:oleObj>
          </a:graphicData>
        </a:graphic>
      </p:graphicFrame>
      <p:graphicFrame>
        <p:nvGraphicFramePr>
          <p:cNvPr id="2068" name="Object 4"/>
          <p:cNvGraphicFramePr>
            <a:graphicFrameLocks noChangeAspect="1"/>
          </p:cNvGraphicFramePr>
          <p:nvPr/>
        </p:nvGraphicFramePr>
        <p:xfrm>
          <a:off x="5292080" y="4622693"/>
          <a:ext cx="571500" cy="228600"/>
        </p:xfrm>
        <a:graphic>
          <a:graphicData uri="http://schemas.openxmlformats.org/presentationml/2006/ole">
            <p:oleObj spid="_x0000_s2068" name="Equation" r:id="rId21" imgW="571320" imgH="228600" progId="Equation.DSMT4">
              <p:embed/>
            </p:oleObj>
          </a:graphicData>
        </a:graphic>
      </p:graphicFrame>
      <p:graphicFrame>
        <p:nvGraphicFramePr>
          <p:cNvPr id="2069" name="Object 4"/>
          <p:cNvGraphicFramePr>
            <a:graphicFrameLocks noChangeAspect="1"/>
          </p:cNvGraphicFramePr>
          <p:nvPr/>
        </p:nvGraphicFramePr>
        <p:xfrm>
          <a:off x="5502600" y="4340165"/>
          <a:ext cx="462491" cy="205552"/>
        </p:xfrm>
        <a:graphic>
          <a:graphicData uri="http://schemas.openxmlformats.org/presentationml/2006/ole">
            <p:oleObj spid="_x0000_s2069" name="Equation" r:id="rId22" imgW="571320" imgH="253800" progId="Equation.DSMT4">
              <p:embed/>
            </p:oleObj>
          </a:graphicData>
        </a:graphic>
      </p:graphicFrame>
      <p:graphicFrame>
        <p:nvGraphicFramePr>
          <p:cNvPr id="2070" name="Object 4"/>
          <p:cNvGraphicFramePr>
            <a:graphicFrameLocks noChangeAspect="1"/>
          </p:cNvGraphicFramePr>
          <p:nvPr/>
        </p:nvGraphicFramePr>
        <p:xfrm>
          <a:off x="4480404" y="4187836"/>
          <a:ext cx="484887" cy="216024"/>
        </p:xfrm>
        <a:graphic>
          <a:graphicData uri="http://schemas.openxmlformats.org/presentationml/2006/ole">
            <p:oleObj spid="_x0000_s2070" name="Equation" r:id="rId23" imgW="571320" imgH="253800" progId="Equation.DSMT4">
              <p:embed/>
            </p:oleObj>
          </a:graphicData>
        </a:graphic>
      </p:graphicFrame>
      <p:graphicFrame>
        <p:nvGraphicFramePr>
          <p:cNvPr id="2071" name="Object 4"/>
          <p:cNvGraphicFramePr>
            <a:graphicFrameLocks noChangeAspect="1"/>
          </p:cNvGraphicFramePr>
          <p:nvPr/>
        </p:nvGraphicFramePr>
        <p:xfrm>
          <a:off x="4956979" y="3861048"/>
          <a:ext cx="343414" cy="137365"/>
        </p:xfrm>
        <a:graphic>
          <a:graphicData uri="http://schemas.openxmlformats.org/presentationml/2006/ole">
            <p:oleObj spid="_x0000_s2071" name="Equation" r:id="rId24" imgW="571320" imgH="228600" progId="Equation.DSMT4">
              <p:embed/>
            </p:oleObj>
          </a:graphicData>
        </a:graphic>
      </p:graphicFrame>
      <p:graphicFrame>
        <p:nvGraphicFramePr>
          <p:cNvPr id="2072" name="Object 4"/>
          <p:cNvGraphicFramePr>
            <a:graphicFrameLocks noChangeAspect="1"/>
          </p:cNvGraphicFramePr>
          <p:nvPr/>
        </p:nvGraphicFramePr>
        <p:xfrm>
          <a:off x="5386572" y="3916430"/>
          <a:ext cx="325713" cy="151582"/>
        </p:xfrm>
        <a:graphic>
          <a:graphicData uri="http://schemas.openxmlformats.org/presentationml/2006/ole">
            <p:oleObj spid="_x0000_s2072" name="Equation" r:id="rId25" imgW="545760" imgH="253800" progId="Equation.DSMT4">
              <p:embed/>
            </p:oleObj>
          </a:graphicData>
        </a:graphic>
      </p:graphicFrame>
      <p:graphicFrame>
        <p:nvGraphicFramePr>
          <p:cNvPr id="2073" name="Object 4"/>
          <p:cNvGraphicFramePr>
            <a:graphicFrameLocks noChangeAspect="1"/>
          </p:cNvGraphicFramePr>
          <p:nvPr/>
        </p:nvGraphicFramePr>
        <p:xfrm>
          <a:off x="1752566" y="5572614"/>
          <a:ext cx="279400" cy="277813"/>
        </p:xfrm>
        <a:graphic>
          <a:graphicData uri="http://schemas.openxmlformats.org/presentationml/2006/ole">
            <p:oleObj spid="_x0000_s2073" name="Equation" r:id="rId26" imgW="177480" imgH="177480" progId="Equation.DSMT4">
              <p:embed/>
            </p:oleObj>
          </a:graphicData>
        </a:graphic>
      </p:graphicFrame>
      <p:graphicFrame>
        <p:nvGraphicFramePr>
          <p:cNvPr id="2074" name="Object 4"/>
          <p:cNvGraphicFramePr>
            <a:graphicFrameLocks noChangeAspect="1"/>
          </p:cNvGraphicFramePr>
          <p:nvPr/>
        </p:nvGraphicFramePr>
        <p:xfrm>
          <a:off x="5734050" y="1484313"/>
          <a:ext cx="260350" cy="277812"/>
        </p:xfrm>
        <a:graphic>
          <a:graphicData uri="http://schemas.openxmlformats.org/presentationml/2006/ole">
            <p:oleObj spid="_x0000_s2074" name="Equation" r:id="rId27" imgW="164880" imgH="177480" progId="Equation.DSMT4">
              <p:embed/>
            </p:oleObj>
          </a:graphicData>
        </a:graphic>
      </p:graphicFrame>
      <p:graphicFrame>
        <p:nvGraphicFramePr>
          <p:cNvPr id="2075" name="Object 4"/>
          <p:cNvGraphicFramePr>
            <a:graphicFrameLocks noChangeAspect="1"/>
          </p:cNvGraphicFramePr>
          <p:nvPr/>
        </p:nvGraphicFramePr>
        <p:xfrm>
          <a:off x="7164388" y="5580063"/>
          <a:ext cx="260350" cy="296862"/>
        </p:xfrm>
        <a:graphic>
          <a:graphicData uri="http://schemas.openxmlformats.org/presentationml/2006/ole">
            <p:oleObj spid="_x0000_s2075" name="Equation" r:id="rId28" imgW="164880" imgH="190440" progId="Equation.DSMT4">
              <p:embed/>
            </p:oleObj>
          </a:graphicData>
        </a:graphic>
      </p:graphicFrame>
      <p:graphicFrame>
        <p:nvGraphicFramePr>
          <p:cNvPr id="2076" name="Object 4"/>
          <p:cNvGraphicFramePr>
            <a:graphicFrameLocks noChangeAspect="1"/>
          </p:cNvGraphicFramePr>
          <p:nvPr/>
        </p:nvGraphicFramePr>
        <p:xfrm>
          <a:off x="5685372" y="4215585"/>
          <a:ext cx="144016" cy="143198"/>
        </p:xfrm>
        <a:graphic>
          <a:graphicData uri="http://schemas.openxmlformats.org/presentationml/2006/ole">
            <p:oleObj spid="_x0000_s2076" name="Equation" r:id="rId29" imgW="177480" imgH="177480" progId="Equation.DSMT4">
              <p:embed/>
            </p:oleObj>
          </a:graphicData>
        </a:graphic>
      </p:graphicFrame>
      <p:graphicFrame>
        <p:nvGraphicFramePr>
          <p:cNvPr id="2077" name="Object 4"/>
          <p:cNvGraphicFramePr>
            <a:graphicFrameLocks noChangeAspect="1"/>
          </p:cNvGraphicFramePr>
          <p:nvPr/>
        </p:nvGraphicFramePr>
        <p:xfrm>
          <a:off x="5181316" y="4838717"/>
          <a:ext cx="134937" cy="142875"/>
        </p:xfrm>
        <a:graphic>
          <a:graphicData uri="http://schemas.openxmlformats.org/presentationml/2006/ole">
            <p:oleObj spid="_x0000_s2077" name="Equation" r:id="rId30" imgW="164880" imgH="177480" progId="Equation.DSMT4">
              <p:embed/>
            </p:oleObj>
          </a:graphicData>
        </a:graphic>
      </p:graphicFrame>
      <p:graphicFrame>
        <p:nvGraphicFramePr>
          <p:cNvPr id="2078" name="Object 4"/>
          <p:cNvGraphicFramePr>
            <a:graphicFrameLocks noChangeAspect="1"/>
          </p:cNvGraphicFramePr>
          <p:nvPr/>
        </p:nvGraphicFramePr>
        <p:xfrm>
          <a:off x="4781175" y="4076700"/>
          <a:ext cx="114300" cy="142875"/>
        </p:xfrm>
        <a:graphic>
          <a:graphicData uri="http://schemas.openxmlformats.org/presentationml/2006/ole">
            <p:oleObj spid="_x0000_s2078" name="Equation" r:id="rId31" imgW="139680" imgH="177480" progId="Equation.DSMT4">
              <p:embed/>
            </p:oleObj>
          </a:graphicData>
        </a:graphic>
      </p:graphicFrame>
      <p:graphicFrame>
        <p:nvGraphicFramePr>
          <p:cNvPr id="2079" name="Object 4"/>
          <p:cNvGraphicFramePr>
            <a:graphicFrameLocks noChangeAspect="1"/>
          </p:cNvGraphicFramePr>
          <p:nvPr/>
        </p:nvGraphicFramePr>
        <p:xfrm>
          <a:off x="1004129" y="1268760"/>
          <a:ext cx="2152650" cy="717550"/>
        </p:xfrm>
        <a:graphic>
          <a:graphicData uri="http://schemas.openxmlformats.org/presentationml/2006/ole">
            <p:oleObj spid="_x0000_s2079" name="Equation" r:id="rId32" imgW="1371600" imgH="457200" progId="Equation.DSMT4">
              <p:embed/>
            </p:oleObj>
          </a:graphicData>
        </a:graphic>
      </p:graphicFrame>
      <p:graphicFrame>
        <p:nvGraphicFramePr>
          <p:cNvPr id="2080" name="Object 4"/>
          <p:cNvGraphicFramePr>
            <a:graphicFrameLocks noChangeAspect="1"/>
          </p:cNvGraphicFramePr>
          <p:nvPr/>
        </p:nvGraphicFramePr>
        <p:xfrm>
          <a:off x="744662" y="2092647"/>
          <a:ext cx="4043362" cy="976313"/>
        </p:xfrm>
        <a:graphic>
          <a:graphicData uri="http://schemas.openxmlformats.org/presentationml/2006/ole">
            <p:oleObj spid="_x0000_s2080" name="Equation" r:id="rId33" imgW="2577960" imgH="622080" progId="Equation.DSMT4">
              <p:embed/>
            </p:oleObj>
          </a:graphicData>
        </a:graphic>
      </p:graphicFrame>
      <p:cxnSp>
        <p:nvCxnSpPr>
          <p:cNvPr id="37" name="מחבר ישר 36"/>
          <p:cNvCxnSpPr/>
          <p:nvPr/>
        </p:nvCxnSpPr>
        <p:spPr>
          <a:xfrm flipV="1">
            <a:off x="1331640" y="2340567"/>
            <a:ext cx="720080" cy="14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מחבר ישר 39"/>
          <p:cNvCxnSpPr/>
          <p:nvPr/>
        </p:nvCxnSpPr>
        <p:spPr>
          <a:xfrm flipV="1">
            <a:off x="2547463" y="2725546"/>
            <a:ext cx="720080" cy="144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מחבר ישר 40"/>
          <p:cNvCxnSpPr/>
          <p:nvPr/>
        </p:nvCxnSpPr>
        <p:spPr>
          <a:xfrm flipV="1">
            <a:off x="2530837" y="2340567"/>
            <a:ext cx="720080" cy="14401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מחבר ישר 41"/>
          <p:cNvCxnSpPr/>
          <p:nvPr/>
        </p:nvCxnSpPr>
        <p:spPr>
          <a:xfrm flipV="1">
            <a:off x="3669148" y="2739363"/>
            <a:ext cx="720080" cy="14401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מחבר ישר 42"/>
          <p:cNvCxnSpPr/>
          <p:nvPr/>
        </p:nvCxnSpPr>
        <p:spPr>
          <a:xfrm flipV="1">
            <a:off x="3250917" y="2251933"/>
            <a:ext cx="1512168" cy="14401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מחבר ישר 44"/>
          <p:cNvCxnSpPr/>
          <p:nvPr/>
        </p:nvCxnSpPr>
        <p:spPr>
          <a:xfrm flipV="1">
            <a:off x="916218" y="2717233"/>
            <a:ext cx="1512168" cy="14401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Israeli\5781\Camp_Pesakh\Cardioids in a Triangl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24744"/>
            <a:ext cx="6143626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925" y="404813"/>
            <a:ext cx="57721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מבוסס על מאמר: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/>
          <a:lstStyle/>
          <a:p>
            <a:pPr algn="l" rtl="0">
              <a:buNone/>
            </a:pPr>
            <a:r>
              <a:rPr lang="en-US" dirty="0" smtClean="0"/>
              <a:t>Jan van de </a:t>
            </a:r>
            <a:r>
              <a:rPr lang="en-US" dirty="0" err="1" smtClean="0"/>
              <a:t>Craats</a:t>
            </a:r>
            <a:r>
              <a:rPr lang="en-US" dirty="0" smtClean="0"/>
              <a:t>, Jan </a:t>
            </a:r>
            <a:r>
              <a:rPr lang="en-US" dirty="0" err="1" smtClean="0"/>
              <a:t>Brinkhuis</a:t>
            </a:r>
            <a:r>
              <a:rPr lang="en-US" dirty="0" smtClean="0"/>
              <a:t>:</a:t>
            </a:r>
          </a:p>
          <a:p>
            <a:pPr algn="l" rtl="0">
              <a:buNone/>
            </a:pPr>
            <a:r>
              <a:rPr lang="en-US" dirty="0" smtClean="0"/>
              <a:t>Cardioids and Morley’s </a:t>
            </a:r>
            <a:r>
              <a:rPr lang="en-US" dirty="0" err="1" smtClean="0"/>
              <a:t>Trisector</a:t>
            </a:r>
            <a:r>
              <a:rPr lang="en-US" dirty="0" smtClean="0"/>
              <a:t> theorem.</a:t>
            </a:r>
          </a:p>
          <a:p>
            <a:pPr algn="l" rtl="0">
              <a:buNone/>
            </a:pP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925" y="404813"/>
            <a:ext cx="57721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איך מתארים במרוכבים ישר באנליטית?</a:t>
            </a:r>
            <a:endParaRPr lang="he-I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1340769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932040" y="1268760"/>
          <a:ext cx="2304256" cy="1550941"/>
        </p:xfrm>
        <a:graphic>
          <a:graphicData uri="http://schemas.openxmlformats.org/presentationml/2006/ole">
            <p:oleObj spid="_x0000_s4099" name="Equation" r:id="rId4" imgW="736560" imgH="495000" progId="Equation.DSMT4">
              <p:embed/>
            </p:oleObj>
          </a:graphicData>
        </a:graphic>
      </p:graphicFrame>
      <p:sp>
        <p:nvSpPr>
          <p:cNvPr id="6" name="כותרת 1"/>
          <p:cNvSpPr txBox="1">
            <a:spLocks/>
          </p:cNvSpPr>
          <p:nvPr/>
        </p:nvSpPr>
        <p:spPr>
          <a:xfrm>
            <a:off x="3419872" y="2852936"/>
            <a:ext cx="5133256" cy="2664296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כאשר  </a:t>
            </a:r>
            <a:r>
              <a:rPr lang="en-US" sz="4400" i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  <a:r>
              <a:rPr lang="he-IL" sz="4400" noProof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הוא מספר מרוכב ספציפי באורך 1 שיקרא </a:t>
            </a:r>
            <a:r>
              <a:rPr lang="he-IL" sz="4400" noProof="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ה</a:t>
            </a:r>
            <a:r>
              <a:rPr lang="he-IL" sz="4400" b="1" noProof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קְלינַנְ</a:t>
            </a:r>
            <a:r>
              <a:rPr lang="he-IL" sz="44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ט</a:t>
            </a:r>
            <a:r>
              <a:rPr lang="he-IL" sz="4400" noProof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</a:t>
            </a:r>
            <a:r>
              <a:rPr lang="en-US" sz="4400" noProof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en-US" sz="4400" i="1" noProof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clinant</a:t>
            </a:r>
            <a:r>
              <a:rPr lang="he-IL" sz="4400" noProof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של הישר.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/>
          <a:lstStyle/>
          <a:p>
            <a:r>
              <a:rPr lang="he-IL" dirty="0" smtClean="0"/>
              <a:t>חוצה זווית זה מושג דו-משמעי</a:t>
            </a:r>
          </a:p>
          <a:p>
            <a:endParaRPr lang="he-IL" dirty="0" smtClean="0"/>
          </a:p>
          <a:p>
            <a:pPr>
              <a:buNone/>
            </a:pPr>
            <a:endParaRPr lang="he-IL" dirty="0" smtClean="0"/>
          </a:p>
          <a:p>
            <a:endParaRPr lang="he-IL" dirty="0" smtClean="0"/>
          </a:p>
          <a:p>
            <a:r>
              <a:rPr lang="he-IL" dirty="0" smtClean="0"/>
              <a:t>משלש זווית זה מושג תלת-משמעי</a:t>
            </a:r>
            <a:endParaRPr lang="he-I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763" y="1268760"/>
            <a:ext cx="25241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501008"/>
            <a:ext cx="25431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210175" y="1685925"/>
          <a:ext cx="1747838" cy="715963"/>
        </p:xfrm>
        <a:graphic>
          <a:graphicData uri="http://schemas.openxmlformats.org/presentationml/2006/ole">
            <p:oleObj spid="_x0000_s5125" name="Equation" r:id="rId5" imgW="558720" imgH="228600" progId="Equation.DSMT4">
              <p:embed/>
            </p:oleObj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220072" y="3933825"/>
          <a:ext cx="1906588" cy="715963"/>
        </p:xfrm>
        <a:graphic>
          <a:graphicData uri="http://schemas.openxmlformats.org/presentationml/2006/ole">
            <p:oleObj spid="_x0000_s5126" name="Equation" r:id="rId6" imgW="60948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292080" y="4005064"/>
            <a:ext cx="3610744" cy="1143000"/>
          </a:xfrm>
        </p:spPr>
        <p:txBody>
          <a:bodyPr/>
          <a:lstStyle/>
          <a:p>
            <a:r>
              <a:rPr lang="he-IL" dirty="0" smtClean="0"/>
              <a:t>כיוון השקה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59632" y="692696"/>
            <a:ext cx="2386608" cy="1468759"/>
          </a:xfrm>
        </p:spPr>
        <p:txBody>
          <a:bodyPr>
            <a:normAutofit/>
          </a:bodyPr>
          <a:lstStyle/>
          <a:p>
            <a:r>
              <a:rPr lang="he-IL" sz="1800" dirty="0" smtClean="0"/>
              <a:t>החוד ב-1.</a:t>
            </a:r>
          </a:p>
          <a:p>
            <a:r>
              <a:rPr lang="he-IL" sz="1800" dirty="0" smtClean="0"/>
              <a:t>המרכז ב-0.</a:t>
            </a:r>
          </a:p>
          <a:p>
            <a:r>
              <a:rPr lang="he-IL" sz="1800" dirty="0" smtClean="0"/>
              <a:t>רדיוס הגלגלים 1.</a:t>
            </a:r>
          </a:p>
          <a:p>
            <a:r>
              <a:rPr lang="he-IL" sz="1800" dirty="0" smtClean="0"/>
              <a:t>ציר סימטריה אופקי.</a:t>
            </a:r>
            <a:endParaRPr lang="he-IL" sz="1800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580112" y="3429000"/>
          <a:ext cx="1887538" cy="596900"/>
        </p:xfrm>
        <a:graphic>
          <a:graphicData uri="http://schemas.openxmlformats.org/presentationml/2006/ole">
            <p:oleObj spid="_x0000_s7170" name="Equation" r:id="rId3" imgW="723600" imgH="228600" progId="Equation.DSMT4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5580112" y="2492896"/>
          <a:ext cx="1932359" cy="595029"/>
        </p:xfrm>
        <a:graphic>
          <a:graphicData uri="http://schemas.openxmlformats.org/presentationml/2006/ole">
            <p:oleObj spid="_x0000_s7171" name="Equation" r:id="rId4" imgW="990360" imgH="304560" progId="Equation.DSMT4">
              <p:embed/>
            </p:oleObj>
          </a:graphicData>
        </a:graphic>
      </p:graphicFrame>
      <p:pic>
        <p:nvPicPr>
          <p:cNvPr id="6149" name="Picture 5" descr="C:\Israeli\5781\Camp_Pesakh\cardi_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060848"/>
            <a:ext cx="3667125" cy="3695700"/>
          </a:xfrm>
          <a:prstGeom prst="rect">
            <a:avLst/>
          </a:prstGeom>
          <a:noFill/>
        </p:spPr>
      </p:pic>
      <p:graphicFrame>
        <p:nvGraphicFramePr>
          <p:cNvPr id="7172" name="Object 2"/>
          <p:cNvGraphicFramePr>
            <a:graphicFrameLocks noChangeAspect="1"/>
          </p:cNvGraphicFramePr>
          <p:nvPr/>
        </p:nvGraphicFramePr>
        <p:xfrm>
          <a:off x="5981700" y="1557338"/>
          <a:ext cx="1225550" cy="596900"/>
        </p:xfrm>
        <a:graphic>
          <a:graphicData uri="http://schemas.openxmlformats.org/presentationml/2006/ole">
            <p:oleObj spid="_x0000_s7172" name="Equation" r:id="rId6" imgW="469800" imgH="228600" progId="Equation.DSMT4">
              <p:embed/>
            </p:oleObj>
          </a:graphicData>
        </a:graphic>
      </p:graphicFrame>
      <p:sp>
        <p:nvSpPr>
          <p:cNvPr id="8" name="כותרת 1"/>
          <p:cNvSpPr txBox="1">
            <a:spLocks/>
          </p:cNvSpPr>
          <p:nvPr/>
        </p:nvSpPr>
        <p:spPr>
          <a:xfrm>
            <a:off x="4283968" y="427038"/>
            <a:ext cx="417646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קרדיואידה</a:t>
            </a:r>
            <a:r>
              <a: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קנונית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173" name="Object 2"/>
          <p:cNvGraphicFramePr>
            <a:graphicFrameLocks noChangeAspect="1"/>
          </p:cNvGraphicFramePr>
          <p:nvPr/>
        </p:nvGraphicFramePr>
        <p:xfrm>
          <a:off x="5097983" y="4941168"/>
          <a:ext cx="3146425" cy="695325"/>
        </p:xfrm>
        <a:graphic>
          <a:graphicData uri="http://schemas.openxmlformats.org/presentationml/2006/ole">
            <p:oleObj spid="_x0000_s7173" name="Equation" r:id="rId7" imgW="1206360" imgH="266400" progId="Equation.DSMT4">
              <p:embed/>
            </p:oleObj>
          </a:graphicData>
        </a:graphic>
      </p:graphicFrame>
      <p:graphicFrame>
        <p:nvGraphicFramePr>
          <p:cNvPr id="7174" name="Object 2"/>
          <p:cNvGraphicFramePr>
            <a:graphicFrameLocks noChangeAspect="1"/>
          </p:cNvGraphicFramePr>
          <p:nvPr/>
        </p:nvGraphicFramePr>
        <p:xfrm>
          <a:off x="611560" y="5763952"/>
          <a:ext cx="7880673" cy="689236"/>
        </p:xfrm>
        <a:graphic>
          <a:graphicData uri="http://schemas.openxmlformats.org/presentationml/2006/ole">
            <p:oleObj spid="_x0000_s7174" name="Equation" r:id="rId8" imgW="3632040" imgH="3171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מלבן 20"/>
          <p:cNvSpPr/>
          <p:nvPr/>
        </p:nvSpPr>
        <p:spPr>
          <a:xfrm>
            <a:off x="2699792" y="1988840"/>
            <a:ext cx="2376264" cy="1368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580112" y="3429000"/>
          <a:ext cx="1887538" cy="596900"/>
        </p:xfrm>
        <a:graphic>
          <a:graphicData uri="http://schemas.openxmlformats.org/presentationml/2006/ole">
            <p:oleObj spid="_x0000_s21506" name="Equation" r:id="rId3" imgW="723600" imgH="228600" progId="Equation.DSMT4">
              <p:embed/>
            </p:oleObj>
          </a:graphicData>
        </a:graphic>
      </p:graphicFrame>
      <p:pic>
        <p:nvPicPr>
          <p:cNvPr id="6149" name="Picture 5" descr="C:\Israeli\5781\Camp_Pesakh\cardi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1643378" cy="1656184"/>
          </a:xfrm>
          <a:prstGeom prst="rect">
            <a:avLst/>
          </a:prstGeom>
          <a:noFill/>
        </p:spPr>
      </p:pic>
      <p:graphicFrame>
        <p:nvGraphicFramePr>
          <p:cNvPr id="7172" name="Object 2"/>
          <p:cNvGraphicFramePr>
            <a:graphicFrameLocks noChangeAspect="1"/>
          </p:cNvGraphicFramePr>
          <p:nvPr/>
        </p:nvGraphicFramePr>
        <p:xfrm>
          <a:off x="5981700" y="1557338"/>
          <a:ext cx="1225550" cy="596900"/>
        </p:xfrm>
        <a:graphic>
          <a:graphicData uri="http://schemas.openxmlformats.org/presentationml/2006/ole">
            <p:oleObj spid="_x0000_s21508" name="Equation" r:id="rId5" imgW="469800" imgH="228600" progId="Equation.DSMT4">
              <p:embed/>
            </p:oleObj>
          </a:graphicData>
        </a:graphic>
      </p:graphicFrame>
      <p:sp>
        <p:nvSpPr>
          <p:cNvPr id="8" name="כותרת 1"/>
          <p:cNvSpPr txBox="1">
            <a:spLocks/>
          </p:cNvSpPr>
          <p:nvPr/>
        </p:nvSpPr>
        <p:spPr>
          <a:xfrm>
            <a:off x="683568" y="427038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משוואת המשיק </a:t>
            </a:r>
            <a:r>
              <a:rPr kumimoji="0" lang="he-I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לקרדיואידה</a:t>
            </a:r>
            <a:r>
              <a: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קנונית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173" name="Object 2"/>
          <p:cNvGraphicFramePr>
            <a:graphicFrameLocks noChangeAspect="1"/>
          </p:cNvGraphicFramePr>
          <p:nvPr/>
        </p:nvGraphicFramePr>
        <p:xfrm>
          <a:off x="323529" y="4365105"/>
          <a:ext cx="5328592" cy="628412"/>
        </p:xfrm>
        <a:graphic>
          <a:graphicData uri="http://schemas.openxmlformats.org/presentationml/2006/ole">
            <p:oleObj spid="_x0000_s21509" name="Equation" r:id="rId6" imgW="2260440" imgH="266400" progId="Equation.DSMT4">
              <p:embed/>
            </p:oleObj>
          </a:graphicData>
        </a:graphic>
      </p:graphicFrame>
      <p:sp>
        <p:nvSpPr>
          <p:cNvPr id="13" name="כותרת 1"/>
          <p:cNvSpPr txBox="1">
            <a:spLocks/>
          </p:cNvSpPr>
          <p:nvPr/>
        </p:nvSpPr>
        <p:spPr>
          <a:xfrm>
            <a:off x="5292080" y="4005064"/>
            <a:ext cx="361074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כיוון השקה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כותרת 1"/>
          <p:cNvSpPr txBox="1">
            <a:spLocks/>
          </p:cNvSpPr>
          <p:nvPr/>
        </p:nvSpPr>
        <p:spPr>
          <a:xfrm>
            <a:off x="4907657" y="4893543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הקליננט</a:t>
            </a:r>
            <a:r>
              <a:rPr kumimoji="0" lang="he-I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של המשיק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511" name="Object 5"/>
          <p:cNvGraphicFramePr>
            <a:graphicFrameLocks noChangeAspect="1"/>
          </p:cNvGraphicFramePr>
          <p:nvPr/>
        </p:nvGraphicFramePr>
        <p:xfrm>
          <a:off x="324421" y="5013176"/>
          <a:ext cx="4175571" cy="785701"/>
        </p:xfrm>
        <a:graphic>
          <a:graphicData uri="http://schemas.openxmlformats.org/presentationml/2006/ole">
            <p:oleObj spid="_x0000_s21511" name="Equation" r:id="rId7" imgW="2768400" imgH="520560" progId="Equation.DSMT4">
              <p:embed/>
            </p:oleObj>
          </a:graphicData>
        </a:graphic>
      </p:graphicFrame>
      <p:graphicFrame>
        <p:nvGraphicFramePr>
          <p:cNvPr id="21512" name="Object 5"/>
          <p:cNvGraphicFramePr>
            <a:graphicFrameLocks noChangeAspect="1"/>
          </p:cNvGraphicFramePr>
          <p:nvPr/>
        </p:nvGraphicFramePr>
        <p:xfrm>
          <a:off x="833438" y="5849938"/>
          <a:ext cx="2281237" cy="747712"/>
        </p:xfrm>
        <a:graphic>
          <a:graphicData uri="http://schemas.openxmlformats.org/presentationml/2006/ole">
            <p:oleObj spid="_x0000_s21512" name="Equation" r:id="rId8" imgW="1511280" imgH="495000" progId="Equation.DSMT4">
              <p:embed/>
            </p:oleObj>
          </a:graphicData>
        </a:graphic>
      </p:graphicFrame>
      <p:graphicFrame>
        <p:nvGraphicFramePr>
          <p:cNvPr id="21513" name="Object 5"/>
          <p:cNvGraphicFramePr>
            <a:graphicFrameLocks noChangeAspect="1"/>
          </p:cNvGraphicFramePr>
          <p:nvPr/>
        </p:nvGraphicFramePr>
        <p:xfrm>
          <a:off x="3184574" y="5991225"/>
          <a:ext cx="2395538" cy="460375"/>
        </p:xfrm>
        <a:graphic>
          <a:graphicData uri="http://schemas.openxmlformats.org/presentationml/2006/ole">
            <p:oleObj spid="_x0000_s21513" name="Equation" r:id="rId9" imgW="1587240" imgH="304560" progId="Equation.DSMT4">
              <p:embed/>
            </p:oleObj>
          </a:graphicData>
        </a:graphic>
      </p:graphicFrame>
      <p:graphicFrame>
        <p:nvGraphicFramePr>
          <p:cNvPr id="21514" name="Object 5"/>
          <p:cNvGraphicFramePr>
            <a:graphicFrameLocks noChangeAspect="1"/>
          </p:cNvGraphicFramePr>
          <p:nvPr/>
        </p:nvGraphicFramePr>
        <p:xfrm>
          <a:off x="5617294" y="6002338"/>
          <a:ext cx="2051050" cy="422275"/>
        </p:xfrm>
        <a:graphic>
          <a:graphicData uri="http://schemas.openxmlformats.org/presentationml/2006/ole">
            <p:oleObj spid="_x0000_s21514" name="Equation" r:id="rId10" imgW="1358640" imgH="279360" progId="Equation.DSMT4">
              <p:embed/>
            </p:oleObj>
          </a:graphicData>
        </a:graphic>
      </p:graphicFrame>
      <p:graphicFrame>
        <p:nvGraphicFramePr>
          <p:cNvPr id="21515" name="Object 5"/>
          <p:cNvGraphicFramePr>
            <a:graphicFrameLocks noChangeAspect="1"/>
          </p:cNvGraphicFramePr>
          <p:nvPr/>
        </p:nvGraphicFramePr>
        <p:xfrm>
          <a:off x="7673231" y="6011763"/>
          <a:ext cx="230187" cy="344487"/>
        </p:xfrm>
        <a:graphic>
          <a:graphicData uri="http://schemas.openxmlformats.org/presentationml/2006/ole">
            <p:oleObj spid="_x0000_s21515" name="Equation" r:id="rId11" imgW="152280" imgH="228600" progId="Equation.DSMT4">
              <p:embed/>
            </p:oleObj>
          </a:graphicData>
        </a:graphic>
      </p:graphicFrame>
      <p:graphicFrame>
        <p:nvGraphicFramePr>
          <p:cNvPr id="21516" name="Object 2"/>
          <p:cNvGraphicFramePr>
            <a:graphicFrameLocks noChangeAspect="1"/>
          </p:cNvGraphicFramePr>
          <p:nvPr/>
        </p:nvGraphicFramePr>
        <p:xfrm>
          <a:off x="2843808" y="2017415"/>
          <a:ext cx="1555750" cy="1193800"/>
        </p:xfrm>
        <a:graphic>
          <a:graphicData uri="http://schemas.openxmlformats.org/presentationml/2006/ole">
            <p:oleObj spid="_x0000_s21516" name="Equation" r:id="rId12" imgW="596880" imgH="457200" progId="Equation.DSMT4">
              <p:embed/>
            </p:oleObj>
          </a:graphicData>
        </a:graphic>
      </p:graphicFrame>
      <p:graphicFrame>
        <p:nvGraphicFramePr>
          <p:cNvPr id="21517" name="Object 2"/>
          <p:cNvGraphicFramePr>
            <a:graphicFrameLocks noChangeAspect="1"/>
          </p:cNvGraphicFramePr>
          <p:nvPr/>
        </p:nvGraphicFramePr>
        <p:xfrm>
          <a:off x="4448819" y="2142381"/>
          <a:ext cx="526654" cy="792088"/>
        </p:xfrm>
        <a:graphic>
          <a:graphicData uri="http://schemas.openxmlformats.org/presentationml/2006/ole">
            <p:oleObj spid="_x0000_s21517" name="Equation" r:id="rId13" imgW="15228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מלבן 20"/>
          <p:cNvSpPr/>
          <p:nvPr/>
        </p:nvSpPr>
        <p:spPr>
          <a:xfrm>
            <a:off x="2699792" y="1988840"/>
            <a:ext cx="2376264" cy="1368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652120" y="2708920"/>
          <a:ext cx="1887538" cy="596900"/>
        </p:xfrm>
        <a:graphic>
          <a:graphicData uri="http://schemas.openxmlformats.org/presentationml/2006/ole">
            <p:oleObj spid="_x0000_s22530" name="Equation" r:id="rId3" imgW="723600" imgH="228600" progId="Equation.DSMT4">
              <p:embed/>
            </p:oleObj>
          </a:graphicData>
        </a:graphic>
      </p:graphicFrame>
      <p:graphicFrame>
        <p:nvGraphicFramePr>
          <p:cNvPr id="7172" name="Object 2"/>
          <p:cNvGraphicFramePr>
            <a:graphicFrameLocks noChangeAspect="1"/>
          </p:cNvGraphicFramePr>
          <p:nvPr/>
        </p:nvGraphicFramePr>
        <p:xfrm>
          <a:off x="5981700" y="1557338"/>
          <a:ext cx="1225550" cy="596900"/>
        </p:xfrm>
        <a:graphic>
          <a:graphicData uri="http://schemas.openxmlformats.org/presentationml/2006/ole">
            <p:oleObj spid="_x0000_s22531" name="Equation" r:id="rId4" imgW="469800" imgH="228600" progId="Equation.DSMT4">
              <p:embed/>
            </p:oleObj>
          </a:graphicData>
        </a:graphic>
      </p:graphicFrame>
      <p:sp>
        <p:nvSpPr>
          <p:cNvPr id="8" name="כותרת 1"/>
          <p:cNvSpPr txBox="1">
            <a:spLocks/>
          </p:cNvSpPr>
          <p:nvPr/>
        </p:nvSpPr>
        <p:spPr>
          <a:xfrm>
            <a:off x="683568" y="427038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משוואת המשיק </a:t>
            </a:r>
            <a:r>
              <a:rPr kumimoji="0" lang="he-I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לקרדיואידה</a:t>
            </a:r>
            <a:r>
              <a: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קנונית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516" name="Object 2"/>
          <p:cNvGraphicFramePr>
            <a:graphicFrameLocks noChangeAspect="1"/>
          </p:cNvGraphicFramePr>
          <p:nvPr/>
        </p:nvGraphicFramePr>
        <p:xfrm>
          <a:off x="2843808" y="2017415"/>
          <a:ext cx="1555750" cy="1193800"/>
        </p:xfrm>
        <a:graphic>
          <a:graphicData uri="http://schemas.openxmlformats.org/presentationml/2006/ole">
            <p:oleObj spid="_x0000_s22538" name="Equation" r:id="rId5" imgW="596880" imgH="457200" progId="Equation.DSMT4">
              <p:embed/>
            </p:oleObj>
          </a:graphicData>
        </a:graphic>
      </p:graphicFrame>
      <p:graphicFrame>
        <p:nvGraphicFramePr>
          <p:cNvPr id="21517" name="Object 2"/>
          <p:cNvGraphicFramePr>
            <a:graphicFrameLocks noChangeAspect="1"/>
          </p:cNvGraphicFramePr>
          <p:nvPr/>
        </p:nvGraphicFramePr>
        <p:xfrm>
          <a:off x="4448819" y="2142381"/>
          <a:ext cx="526654" cy="792088"/>
        </p:xfrm>
        <a:graphic>
          <a:graphicData uri="http://schemas.openxmlformats.org/presentationml/2006/ole">
            <p:oleObj spid="_x0000_s22539" name="Equation" r:id="rId6" imgW="152280" imgH="228600" progId="Equation.DSMT4">
              <p:embed/>
            </p:oleObj>
          </a:graphicData>
        </a:graphic>
      </p:graphicFrame>
      <p:graphicFrame>
        <p:nvGraphicFramePr>
          <p:cNvPr id="22540" name="Object 2"/>
          <p:cNvGraphicFramePr>
            <a:graphicFrameLocks noChangeAspect="1"/>
          </p:cNvGraphicFramePr>
          <p:nvPr/>
        </p:nvGraphicFramePr>
        <p:xfrm>
          <a:off x="863352" y="3501008"/>
          <a:ext cx="2700536" cy="1038869"/>
        </p:xfrm>
        <a:graphic>
          <a:graphicData uri="http://schemas.openxmlformats.org/presentationml/2006/ole">
            <p:oleObj spid="_x0000_s22540" name="Equation" r:id="rId7" imgW="1257120" imgH="482400" progId="Equation.DSMT4">
              <p:embed/>
            </p:oleObj>
          </a:graphicData>
        </a:graphic>
      </p:graphicFrame>
      <p:graphicFrame>
        <p:nvGraphicFramePr>
          <p:cNvPr id="22541" name="Object 2"/>
          <p:cNvGraphicFramePr>
            <a:graphicFrameLocks noChangeAspect="1"/>
          </p:cNvGraphicFramePr>
          <p:nvPr/>
        </p:nvGraphicFramePr>
        <p:xfrm>
          <a:off x="3923928" y="4365104"/>
          <a:ext cx="4554538" cy="682625"/>
        </p:xfrm>
        <a:graphic>
          <a:graphicData uri="http://schemas.openxmlformats.org/presentationml/2006/ole">
            <p:oleObj spid="_x0000_s22541" name="Equation" r:id="rId8" imgW="2120760" imgH="317160" progId="Equation.DSMT4">
              <p:embed/>
            </p:oleObj>
          </a:graphicData>
        </a:graphic>
      </p:graphicFrame>
      <p:sp>
        <p:nvSpPr>
          <p:cNvPr id="19" name="מלבן 18"/>
          <p:cNvSpPr/>
          <p:nvPr/>
        </p:nvSpPr>
        <p:spPr>
          <a:xfrm>
            <a:off x="2411760" y="5248250"/>
            <a:ext cx="4320480" cy="8450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22543" name="Object 15"/>
          <p:cNvGraphicFramePr>
            <a:graphicFrameLocks noChangeAspect="1"/>
          </p:cNvGraphicFramePr>
          <p:nvPr/>
        </p:nvGraphicFramePr>
        <p:xfrm>
          <a:off x="2658264" y="5350356"/>
          <a:ext cx="3824436" cy="546348"/>
        </p:xfrm>
        <a:graphic>
          <a:graphicData uri="http://schemas.openxmlformats.org/presentationml/2006/ole">
            <p:oleObj spid="_x0000_s22543" name="Equation" r:id="rId9" imgW="160020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467544" y="427038"/>
            <a:ext cx="820891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400" b="1" dirty="0" smtClean="0">
                <a:latin typeface="+mj-lt"/>
                <a:ea typeface="+mj-ea"/>
                <a:cs typeface="+mj-cs"/>
              </a:rPr>
              <a:t>הקו למרכז - משלש הזווית בין 3 המשיקים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4004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4346525" y="1484784"/>
          <a:ext cx="3825875" cy="546100"/>
        </p:xfrm>
        <a:graphic>
          <a:graphicData uri="http://schemas.openxmlformats.org/presentationml/2006/ole">
            <p:oleObj spid="_x0000_s23556" name="Equation" r:id="rId4" imgW="1600200" imgH="228600" progId="Equation.DSMT4">
              <p:embed/>
            </p:oleObj>
          </a:graphicData>
        </a:graphic>
      </p:graphicFrame>
      <p:sp>
        <p:nvSpPr>
          <p:cNvPr id="8" name="כותרת 1"/>
          <p:cNvSpPr txBox="1">
            <a:spLocks/>
          </p:cNvSpPr>
          <p:nvPr/>
        </p:nvSpPr>
        <p:spPr>
          <a:xfrm>
            <a:off x="4283968" y="2132856"/>
            <a:ext cx="4082792" cy="5669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זו משוואה ממעלה 3 ב-</a:t>
            </a: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en-US" sz="360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</a:t>
            </a:r>
            <a:endParaRPr kumimoji="0" lang="he-IL" sz="360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כותרת 1"/>
          <p:cNvSpPr txBox="1">
            <a:spLocks/>
          </p:cNvSpPr>
          <p:nvPr/>
        </p:nvSpPr>
        <p:spPr>
          <a:xfrm>
            <a:off x="4033704" y="2792720"/>
            <a:ext cx="410445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קבוצת</a:t>
            </a:r>
            <a:r>
              <a:rPr kumimoji="0" lang="he-IL" sz="36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השורשים סימטרית ביחס </a:t>
            </a:r>
            <a:r>
              <a:rPr kumimoji="0" lang="he-IL" sz="360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לאינוורסיה</a:t>
            </a:r>
            <a:r>
              <a:rPr kumimoji="0" lang="he-IL" sz="360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he-IL" sz="360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כותרת 1"/>
          <p:cNvSpPr txBox="1">
            <a:spLocks/>
          </p:cNvSpPr>
          <p:nvPr/>
        </p:nvSpPr>
        <p:spPr>
          <a:xfrm>
            <a:off x="4003556" y="3861048"/>
            <a:ext cx="4104456" cy="108012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לכן יש 1 או 3 משיקים.</a:t>
            </a:r>
            <a:r>
              <a:rPr kumimoji="0" lang="he-IL" sz="36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he-IL" sz="360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725144"/>
            <a:ext cx="2340521" cy="192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</p:bldLst>
  </p:timing>
</p:sld>
</file>

<file path=ppt/theme/theme1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</TotalTime>
  <Words>211</Words>
  <Application>Microsoft Office PowerPoint</Application>
  <PresentationFormat>‫הצגה על המסך (4:3)</PresentationFormat>
  <Paragraphs>54</Paragraphs>
  <Slides>22</Slides>
  <Notes>0</Notes>
  <HiddenSlides>0</HiddenSlides>
  <MMClips>0</MMClips>
  <ScaleCrop>false</ScaleCrop>
  <HeadingPairs>
    <vt:vector size="6" baseType="variant"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4" baseType="lpstr">
      <vt:lpstr>ערכת נושא של Office</vt:lpstr>
      <vt:lpstr>Equation</vt:lpstr>
      <vt:lpstr>משפט מורלי (Morley)</vt:lpstr>
      <vt:lpstr>הוכחה אלמנטארית</vt:lpstr>
      <vt:lpstr>שקופית 3</vt:lpstr>
      <vt:lpstr>איך מתארים במרוכבים ישר באנליטית?</vt:lpstr>
      <vt:lpstr>שקופית 5</vt:lpstr>
      <vt:lpstr>כיוון השקה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מבוסס על מאמר: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משפט מורלי (Morley)</dc:title>
  <dc:creator>HP</dc:creator>
  <cp:lastModifiedBy>HP</cp:lastModifiedBy>
  <cp:revision>18</cp:revision>
  <dcterms:created xsi:type="dcterms:W3CDTF">2021-03-04T06:28:53Z</dcterms:created>
  <dcterms:modified xsi:type="dcterms:W3CDTF">2021-03-06T10:19:12Z</dcterms:modified>
</cp:coreProperties>
</file>